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76" r:id="rId2"/>
  </p:sldMasterIdLst>
  <p:notesMasterIdLst>
    <p:notesMasterId r:id="rId23"/>
  </p:notesMasterIdLst>
  <p:handoutMasterIdLst>
    <p:handoutMasterId r:id="rId24"/>
  </p:handoutMasterIdLst>
  <p:sldIdLst>
    <p:sldId id="563" r:id="rId3"/>
    <p:sldId id="564" r:id="rId4"/>
    <p:sldId id="540" r:id="rId5"/>
    <p:sldId id="558" r:id="rId6"/>
    <p:sldId id="551" r:id="rId7"/>
    <p:sldId id="559" r:id="rId8"/>
    <p:sldId id="552" r:id="rId9"/>
    <p:sldId id="553" r:id="rId10"/>
    <p:sldId id="529" r:id="rId11"/>
    <p:sldId id="561" r:id="rId12"/>
    <p:sldId id="555" r:id="rId13"/>
    <p:sldId id="556" r:id="rId14"/>
    <p:sldId id="557" r:id="rId15"/>
    <p:sldId id="554" r:id="rId16"/>
    <p:sldId id="560" r:id="rId17"/>
    <p:sldId id="565" r:id="rId18"/>
    <p:sldId id="547" r:id="rId19"/>
    <p:sldId id="534" r:id="rId20"/>
    <p:sldId id="548" r:id="rId21"/>
    <p:sldId id="562" r:id="rId22"/>
  </p:sldIdLst>
  <p:sldSz cx="9144000" cy="6858000" type="screen4x3"/>
  <p:notesSz cx="6858000" cy="9296400"/>
  <p:defaultTextStyle>
    <a:defPPr>
      <a:defRPr lang="en-US"/>
    </a:defPPr>
    <a:lvl1pPr algn="l" rtl="0" fontAlgn="base">
      <a:spcBef>
        <a:spcPct val="0"/>
      </a:spcBef>
      <a:spcAft>
        <a:spcPct val="0"/>
      </a:spcAft>
      <a:defRPr sz="1000" b="1" kern="1200">
        <a:solidFill>
          <a:srgbClr val="000A52"/>
        </a:solidFill>
        <a:latin typeface="Arial" charset="0"/>
        <a:ea typeface="+mn-ea"/>
        <a:cs typeface="+mn-cs"/>
      </a:defRPr>
    </a:lvl1pPr>
    <a:lvl2pPr marL="457200" algn="l" rtl="0" fontAlgn="base">
      <a:spcBef>
        <a:spcPct val="0"/>
      </a:spcBef>
      <a:spcAft>
        <a:spcPct val="0"/>
      </a:spcAft>
      <a:defRPr sz="1000" b="1" kern="1200">
        <a:solidFill>
          <a:srgbClr val="000A52"/>
        </a:solidFill>
        <a:latin typeface="Arial" charset="0"/>
        <a:ea typeface="+mn-ea"/>
        <a:cs typeface="+mn-cs"/>
      </a:defRPr>
    </a:lvl2pPr>
    <a:lvl3pPr marL="914400" algn="l" rtl="0" fontAlgn="base">
      <a:spcBef>
        <a:spcPct val="0"/>
      </a:spcBef>
      <a:spcAft>
        <a:spcPct val="0"/>
      </a:spcAft>
      <a:defRPr sz="1000" b="1" kern="1200">
        <a:solidFill>
          <a:srgbClr val="000A52"/>
        </a:solidFill>
        <a:latin typeface="Arial" charset="0"/>
        <a:ea typeface="+mn-ea"/>
        <a:cs typeface="+mn-cs"/>
      </a:defRPr>
    </a:lvl3pPr>
    <a:lvl4pPr marL="1371600" algn="l" rtl="0" fontAlgn="base">
      <a:spcBef>
        <a:spcPct val="0"/>
      </a:spcBef>
      <a:spcAft>
        <a:spcPct val="0"/>
      </a:spcAft>
      <a:defRPr sz="1000" b="1" kern="1200">
        <a:solidFill>
          <a:srgbClr val="000A52"/>
        </a:solidFill>
        <a:latin typeface="Arial" charset="0"/>
        <a:ea typeface="+mn-ea"/>
        <a:cs typeface="+mn-cs"/>
      </a:defRPr>
    </a:lvl4pPr>
    <a:lvl5pPr marL="1828800" algn="l" rtl="0" fontAlgn="base">
      <a:spcBef>
        <a:spcPct val="0"/>
      </a:spcBef>
      <a:spcAft>
        <a:spcPct val="0"/>
      </a:spcAft>
      <a:defRPr sz="1000" b="1" kern="1200">
        <a:solidFill>
          <a:srgbClr val="000A52"/>
        </a:solidFill>
        <a:latin typeface="Arial" charset="0"/>
        <a:ea typeface="+mn-ea"/>
        <a:cs typeface="+mn-cs"/>
      </a:defRPr>
    </a:lvl5pPr>
    <a:lvl6pPr marL="2286000" algn="l" defTabSz="914400" rtl="0" eaLnBrk="1" latinLnBrk="0" hangingPunct="1">
      <a:defRPr sz="1000" b="1" kern="1200">
        <a:solidFill>
          <a:srgbClr val="000A52"/>
        </a:solidFill>
        <a:latin typeface="Arial" charset="0"/>
        <a:ea typeface="+mn-ea"/>
        <a:cs typeface="+mn-cs"/>
      </a:defRPr>
    </a:lvl6pPr>
    <a:lvl7pPr marL="2743200" algn="l" defTabSz="914400" rtl="0" eaLnBrk="1" latinLnBrk="0" hangingPunct="1">
      <a:defRPr sz="1000" b="1" kern="1200">
        <a:solidFill>
          <a:srgbClr val="000A52"/>
        </a:solidFill>
        <a:latin typeface="Arial" charset="0"/>
        <a:ea typeface="+mn-ea"/>
        <a:cs typeface="+mn-cs"/>
      </a:defRPr>
    </a:lvl7pPr>
    <a:lvl8pPr marL="3200400" algn="l" defTabSz="914400" rtl="0" eaLnBrk="1" latinLnBrk="0" hangingPunct="1">
      <a:defRPr sz="1000" b="1" kern="1200">
        <a:solidFill>
          <a:srgbClr val="000A52"/>
        </a:solidFill>
        <a:latin typeface="Arial" charset="0"/>
        <a:ea typeface="+mn-ea"/>
        <a:cs typeface="+mn-cs"/>
      </a:defRPr>
    </a:lvl8pPr>
    <a:lvl9pPr marL="3657600" algn="l" defTabSz="914400" rtl="0" eaLnBrk="1" latinLnBrk="0" hangingPunct="1">
      <a:defRPr sz="1000" b="1" kern="1200">
        <a:solidFill>
          <a:srgbClr val="000A5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5800"/>
    <a:srgbClr val="274200"/>
    <a:srgbClr val="2A4600"/>
    <a:srgbClr val="2E4E00"/>
    <a:srgbClr val="2E5800"/>
    <a:srgbClr val="53B7E8"/>
    <a:srgbClr val="FF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1" autoAdjust="0"/>
    <p:restoredTop sz="94737" autoAdjust="0"/>
  </p:normalViewPr>
  <p:slideViewPr>
    <p:cSldViewPr snapToGrid="0">
      <p:cViewPr varScale="1">
        <p:scale>
          <a:sx n="75" d="100"/>
          <a:sy n="75" d="100"/>
        </p:scale>
        <p:origin x="-11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4"/>
    </p:cViewPr>
  </p:sorterViewPr>
  <p:notesViewPr>
    <p:cSldViewPr snapToGrid="0">
      <p:cViewPr varScale="1">
        <p:scale>
          <a:sx n="53" d="100"/>
          <a:sy n="53" d="100"/>
        </p:scale>
        <p:origin x="-1296" y="-102"/>
      </p:cViewPr>
      <p:guideLst>
        <p:guide orient="horz" pos="2928"/>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6987" tIns="43493" rIns="86987" bIns="43493" numCol="1" anchor="t" anchorCtr="0" compatLnSpc="1">
            <a:prstTxWarp prst="textNoShape">
              <a:avLst/>
            </a:prstTxWarp>
          </a:bodyPr>
          <a:lstStyle>
            <a:lvl1pPr algn="l" defTabSz="869950" eaLnBrk="1" hangingPunct="1">
              <a:lnSpc>
                <a:spcPct val="100000"/>
              </a:lnSpc>
              <a:defRPr sz="1100" b="0">
                <a:solidFill>
                  <a:schemeClr val="tx1"/>
                </a:solidFill>
              </a:defRPr>
            </a:lvl1pPr>
          </a:lstStyle>
          <a:p>
            <a:pPr>
              <a:defRPr/>
            </a:pPr>
            <a:endParaRPr lang="en-GB"/>
          </a:p>
        </p:txBody>
      </p:sp>
      <p:sp>
        <p:nvSpPr>
          <p:cNvPr id="17817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86987" tIns="43493" rIns="86987" bIns="43493" numCol="1" anchor="t" anchorCtr="0" compatLnSpc="1">
            <a:prstTxWarp prst="textNoShape">
              <a:avLst/>
            </a:prstTxWarp>
          </a:bodyPr>
          <a:lstStyle>
            <a:lvl1pPr algn="r" defTabSz="869950" eaLnBrk="1" hangingPunct="1">
              <a:lnSpc>
                <a:spcPct val="100000"/>
              </a:lnSpc>
              <a:defRPr sz="1100" b="0">
                <a:solidFill>
                  <a:schemeClr val="tx1"/>
                </a:solidFill>
              </a:defRPr>
            </a:lvl1pPr>
          </a:lstStyle>
          <a:p>
            <a:pPr>
              <a:defRPr/>
            </a:pPr>
            <a:endParaRPr lang="en-GB"/>
          </a:p>
        </p:txBody>
      </p:sp>
      <p:sp>
        <p:nvSpPr>
          <p:cNvPr id="17818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86987" tIns="43493" rIns="86987" bIns="43493" numCol="1" anchor="b" anchorCtr="0" compatLnSpc="1">
            <a:prstTxWarp prst="textNoShape">
              <a:avLst/>
            </a:prstTxWarp>
          </a:bodyPr>
          <a:lstStyle>
            <a:lvl1pPr algn="l" defTabSz="869950" eaLnBrk="1" hangingPunct="1">
              <a:lnSpc>
                <a:spcPct val="100000"/>
              </a:lnSpc>
              <a:defRPr sz="1100" b="0">
                <a:solidFill>
                  <a:schemeClr val="tx1"/>
                </a:solidFill>
              </a:defRPr>
            </a:lvl1pPr>
          </a:lstStyle>
          <a:p>
            <a:pPr>
              <a:defRPr/>
            </a:pPr>
            <a:endParaRPr lang="en-GB"/>
          </a:p>
        </p:txBody>
      </p:sp>
      <p:sp>
        <p:nvSpPr>
          <p:cNvPr id="17818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86987" tIns="43493" rIns="86987" bIns="43493" numCol="1" anchor="b" anchorCtr="0" compatLnSpc="1">
            <a:prstTxWarp prst="textNoShape">
              <a:avLst/>
            </a:prstTxWarp>
          </a:bodyPr>
          <a:lstStyle>
            <a:lvl1pPr algn="r" defTabSz="869950" eaLnBrk="1" hangingPunct="1">
              <a:lnSpc>
                <a:spcPct val="100000"/>
              </a:lnSpc>
              <a:defRPr sz="1100" b="0">
                <a:solidFill>
                  <a:schemeClr val="tx1"/>
                </a:solidFill>
              </a:defRPr>
            </a:lvl1pPr>
          </a:lstStyle>
          <a:p>
            <a:pPr>
              <a:defRPr/>
            </a:pPr>
            <a:fld id="{741613BA-888E-4BF2-AA1E-4779878F873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302" tIns="46150" rIns="92302" bIns="46150" numCol="1" anchor="t" anchorCtr="0" compatLnSpc="1">
            <a:prstTxWarp prst="textNoShape">
              <a:avLst/>
            </a:prstTxWarp>
          </a:bodyPr>
          <a:lstStyle>
            <a:lvl1pPr algn="l" defTabSz="922338" eaLnBrk="1" hangingPunct="1">
              <a:lnSpc>
                <a:spcPct val="100000"/>
              </a:lnSpc>
              <a:defRPr sz="1200" b="0">
                <a:solidFill>
                  <a:schemeClr val="tx1"/>
                </a:solidFill>
              </a:defRPr>
            </a:lvl1pPr>
          </a:lstStyle>
          <a:p>
            <a:pPr>
              <a:defRPr/>
            </a:pPr>
            <a:endParaRPr lang="en-US"/>
          </a:p>
        </p:txBody>
      </p:sp>
      <p:sp>
        <p:nvSpPr>
          <p:cNvPr id="614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302" tIns="46150" rIns="92302" bIns="46150" numCol="1" anchor="t" anchorCtr="0" compatLnSpc="1">
            <a:prstTxWarp prst="textNoShape">
              <a:avLst/>
            </a:prstTxWarp>
          </a:bodyPr>
          <a:lstStyle>
            <a:lvl1pPr algn="r" defTabSz="922338" eaLnBrk="1" hangingPunct="1">
              <a:lnSpc>
                <a:spcPct val="100000"/>
              </a:lnSpc>
              <a:defRPr sz="1200" b="0">
                <a:solidFill>
                  <a:schemeClr val="tx1"/>
                </a:solidFill>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414838"/>
            <a:ext cx="5486400" cy="4184650"/>
          </a:xfrm>
          <a:prstGeom prst="rect">
            <a:avLst/>
          </a:prstGeom>
          <a:noFill/>
          <a:ln w="9525">
            <a:noFill/>
            <a:miter lim="800000"/>
            <a:headEnd/>
            <a:tailEnd/>
          </a:ln>
          <a:effectLst/>
        </p:spPr>
        <p:txBody>
          <a:bodyPr vert="horz" wrap="square" lIns="92302" tIns="46150" rIns="92302"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302" tIns="46150" rIns="92302" bIns="46150" numCol="1" anchor="b" anchorCtr="0" compatLnSpc="1">
            <a:prstTxWarp prst="textNoShape">
              <a:avLst/>
            </a:prstTxWarp>
          </a:bodyPr>
          <a:lstStyle>
            <a:lvl1pPr algn="l" defTabSz="922338" eaLnBrk="1" hangingPunct="1">
              <a:lnSpc>
                <a:spcPct val="100000"/>
              </a:lnSpc>
              <a:defRPr sz="1200" b="0">
                <a:solidFill>
                  <a:schemeClr val="tx1"/>
                </a:solidFill>
              </a:defRPr>
            </a:lvl1pPr>
          </a:lstStyle>
          <a:p>
            <a:pPr>
              <a:defRPr/>
            </a:pPr>
            <a:endParaRPr lang="en-US"/>
          </a:p>
        </p:txBody>
      </p:sp>
      <p:sp>
        <p:nvSpPr>
          <p:cNvPr id="615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302" tIns="46150" rIns="92302" bIns="46150" numCol="1" anchor="b" anchorCtr="0" compatLnSpc="1">
            <a:prstTxWarp prst="textNoShape">
              <a:avLst/>
            </a:prstTxWarp>
          </a:bodyPr>
          <a:lstStyle>
            <a:lvl1pPr algn="r" defTabSz="922338" eaLnBrk="1" hangingPunct="1">
              <a:lnSpc>
                <a:spcPct val="100000"/>
              </a:lnSpc>
              <a:defRPr sz="1200" b="0">
                <a:solidFill>
                  <a:schemeClr val="tx1"/>
                </a:solidFill>
              </a:defRPr>
            </a:lvl1pPr>
          </a:lstStyle>
          <a:p>
            <a:pPr>
              <a:defRPr/>
            </a:pPr>
            <a:fld id="{4CB1DAB5-EBA7-4D8D-9713-ECF746F6DC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US" smtClean="0"/>
          </a:p>
        </p:txBody>
      </p:sp>
      <p:sp>
        <p:nvSpPr>
          <p:cNvPr id="29699" name="Slide Number Placeholder 3"/>
          <p:cNvSpPr>
            <a:spLocks noGrp="1"/>
          </p:cNvSpPr>
          <p:nvPr>
            <p:ph type="sldNum" sz="quarter" idx="5"/>
          </p:nvPr>
        </p:nvSpPr>
        <p:spPr>
          <a:noFill/>
        </p:spPr>
        <p:txBody>
          <a:bodyPr/>
          <a:lstStyle/>
          <a:p>
            <a:fld id="{4BC8E114-4F2F-44B6-A65A-17E876B0C48B}"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en-US" smtClean="0"/>
          </a:p>
        </p:txBody>
      </p:sp>
      <p:sp>
        <p:nvSpPr>
          <p:cNvPr id="48131" name="Slide Number Placeholder 3"/>
          <p:cNvSpPr>
            <a:spLocks noGrp="1"/>
          </p:cNvSpPr>
          <p:nvPr>
            <p:ph type="sldNum" sz="quarter" idx="5"/>
          </p:nvPr>
        </p:nvSpPr>
        <p:spPr>
          <a:noFill/>
        </p:spPr>
        <p:txBody>
          <a:bodyPr/>
          <a:lstStyle/>
          <a:p>
            <a:fld id="{F040943D-98AC-4220-BC6B-C2925500A1C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pPr eaLnBrk="1" hangingPunct="1"/>
            <a:endParaRPr lang="en-US" smtClean="0"/>
          </a:p>
        </p:txBody>
      </p:sp>
      <p:sp>
        <p:nvSpPr>
          <p:cNvPr id="50179" name="Slide Number Placeholder 3"/>
          <p:cNvSpPr>
            <a:spLocks noGrp="1"/>
          </p:cNvSpPr>
          <p:nvPr>
            <p:ph type="sldNum" sz="quarter" idx="5"/>
          </p:nvPr>
        </p:nvSpPr>
        <p:spPr>
          <a:noFill/>
        </p:spPr>
        <p:txBody>
          <a:bodyPr/>
          <a:lstStyle/>
          <a:p>
            <a:fld id="{FEB79CAE-26DC-49E5-BC84-099151BDA32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eaLnBrk="1" hangingPunct="1"/>
            <a:endParaRPr lang="en-US" smtClean="0"/>
          </a:p>
        </p:txBody>
      </p:sp>
      <p:sp>
        <p:nvSpPr>
          <p:cNvPr id="52227" name="Slide Number Placeholder 3"/>
          <p:cNvSpPr>
            <a:spLocks noGrp="1"/>
          </p:cNvSpPr>
          <p:nvPr>
            <p:ph type="sldNum" sz="quarter" idx="5"/>
          </p:nvPr>
        </p:nvSpPr>
        <p:spPr>
          <a:noFill/>
        </p:spPr>
        <p:txBody>
          <a:bodyPr/>
          <a:lstStyle/>
          <a:p>
            <a:fld id="{727D5293-FD27-442B-9525-5EBBEC74F7D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pPr eaLnBrk="1" hangingPunct="1"/>
            <a:endParaRPr lang="en-US" smtClean="0"/>
          </a:p>
        </p:txBody>
      </p:sp>
      <p:sp>
        <p:nvSpPr>
          <p:cNvPr id="54275" name="Slide Number Placeholder 3"/>
          <p:cNvSpPr>
            <a:spLocks noGrp="1"/>
          </p:cNvSpPr>
          <p:nvPr>
            <p:ph type="sldNum" sz="quarter" idx="5"/>
          </p:nvPr>
        </p:nvSpPr>
        <p:spPr>
          <a:noFill/>
        </p:spPr>
        <p:txBody>
          <a:bodyPr/>
          <a:lstStyle/>
          <a:p>
            <a:fld id="{A9C400D0-62AD-43D0-BD49-BBFBDF65643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pPr eaLnBrk="1" hangingPunct="1"/>
            <a:endParaRPr lang="en-US" smtClean="0"/>
          </a:p>
        </p:txBody>
      </p:sp>
      <p:sp>
        <p:nvSpPr>
          <p:cNvPr id="56323" name="Slide Number Placeholder 3"/>
          <p:cNvSpPr>
            <a:spLocks noGrp="1"/>
          </p:cNvSpPr>
          <p:nvPr>
            <p:ph type="sldNum" sz="quarter" idx="5"/>
          </p:nvPr>
        </p:nvSpPr>
        <p:spPr>
          <a:noFill/>
        </p:spPr>
        <p:txBody>
          <a:bodyPr/>
          <a:lstStyle/>
          <a:p>
            <a:fld id="{F2ED9E23-53C1-4433-9920-6FB17342D69B}"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en-US" smtClean="0"/>
          </a:p>
        </p:txBody>
      </p:sp>
      <p:sp>
        <p:nvSpPr>
          <p:cNvPr id="58371" name="Slide Number Placeholder 3"/>
          <p:cNvSpPr>
            <a:spLocks noGrp="1"/>
          </p:cNvSpPr>
          <p:nvPr>
            <p:ph type="sldNum" sz="quarter" idx="5"/>
          </p:nvPr>
        </p:nvSpPr>
        <p:spPr>
          <a:noFill/>
        </p:spPr>
        <p:txBody>
          <a:bodyPr/>
          <a:lstStyle/>
          <a:p>
            <a:fld id="{90BE5366-C655-443C-B46C-97535EB5841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en-US" smtClean="0"/>
          </a:p>
        </p:txBody>
      </p:sp>
      <p:sp>
        <p:nvSpPr>
          <p:cNvPr id="60419" name="Slide Number Placeholder 3"/>
          <p:cNvSpPr>
            <a:spLocks noGrp="1"/>
          </p:cNvSpPr>
          <p:nvPr>
            <p:ph type="sldNum" sz="quarter" idx="5"/>
          </p:nvPr>
        </p:nvSpPr>
        <p:spPr>
          <a:noFill/>
        </p:spPr>
        <p:txBody>
          <a:bodyPr/>
          <a:lstStyle/>
          <a:p>
            <a:fld id="{0810C5C9-5E57-4A3E-8AD4-F16ECA029A78}"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1" name="Slide Image Placeholder 1"/>
          <p:cNvSpPr>
            <a:spLocks noGrp="1" noRot="1" noChangeAspect="1"/>
          </p:cNvSpPr>
          <p:nvPr>
            <p:ph type="sldImg"/>
          </p:nvPr>
        </p:nvSpPr>
        <p:spPr>
          <a:ln/>
        </p:spPr>
      </p:sp>
      <p:sp>
        <p:nvSpPr>
          <p:cNvPr id="563202" name="Notes Placeholder 2"/>
          <p:cNvSpPr>
            <a:spLocks noGrp="1"/>
          </p:cNvSpPr>
          <p:nvPr>
            <p:ph type="body" idx="1"/>
          </p:nvPr>
        </p:nvSpPr>
        <p:spPr>
          <a:noFill/>
          <a:ln/>
        </p:spPr>
        <p:txBody>
          <a:bodyPr/>
          <a:lstStyle/>
          <a:p>
            <a:pPr eaLnBrk="1" hangingPunct="1"/>
            <a:endParaRPr lang="en-US" smtClean="0"/>
          </a:p>
        </p:txBody>
      </p:sp>
      <p:sp>
        <p:nvSpPr>
          <p:cNvPr id="563203" name="Slide Number Placeholder 3"/>
          <p:cNvSpPr>
            <a:spLocks noGrp="1"/>
          </p:cNvSpPr>
          <p:nvPr>
            <p:ph type="sldNum" sz="quarter" idx="5"/>
          </p:nvPr>
        </p:nvSpPr>
        <p:spPr>
          <a:noFill/>
        </p:spPr>
        <p:txBody>
          <a:bodyPr/>
          <a:lstStyle/>
          <a:p>
            <a:fld id="{A3F7EC2E-8FC8-40A2-840A-FCDA75D0A81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a:ln/>
        </p:spPr>
      </p:sp>
      <p:sp>
        <p:nvSpPr>
          <p:cNvPr id="561154" name="Notes Placeholder 2"/>
          <p:cNvSpPr>
            <a:spLocks noGrp="1"/>
          </p:cNvSpPr>
          <p:nvPr>
            <p:ph type="body" idx="1"/>
          </p:nvPr>
        </p:nvSpPr>
        <p:spPr>
          <a:noFill/>
          <a:ln/>
        </p:spPr>
        <p:txBody>
          <a:bodyPr/>
          <a:lstStyle/>
          <a:p>
            <a:pPr eaLnBrk="1" hangingPunct="1"/>
            <a:endParaRPr lang="en-US" smtClean="0"/>
          </a:p>
        </p:txBody>
      </p:sp>
      <p:sp>
        <p:nvSpPr>
          <p:cNvPr id="561155" name="Slide Number Placeholder 3"/>
          <p:cNvSpPr>
            <a:spLocks noGrp="1"/>
          </p:cNvSpPr>
          <p:nvPr>
            <p:ph type="sldNum" sz="quarter" idx="5"/>
          </p:nvPr>
        </p:nvSpPr>
        <p:spPr>
          <a:noFill/>
        </p:spPr>
        <p:txBody>
          <a:bodyPr/>
          <a:lstStyle/>
          <a:p>
            <a:fld id="{5E5F67A4-175B-4768-AEF4-3CDB1A42CE85}"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5" name="Slide Image Placeholder 1"/>
          <p:cNvSpPr>
            <a:spLocks noGrp="1" noRot="1" noChangeAspect="1"/>
          </p:cNvSpPr>
          <p:nvPr>
            <p:ph type="sldImg"/>
          </p:nvPr>
        </p:nvSpPr>
        <p:spPr>
          <a:ln/>
        </p:spPr>
      </p:sp>
      <p:sp>
        <p:nvSpPr>
          <p:cNvPr id="564226" name="Notes Placeholder 2"/>
          <p:cNvSpPr>
            <a:spLocks noGrp="1"/>
          </p:cNvSpPr>
          <p:nvPr>
            <p:ph type="body" idx="1"/>
          </p:nvPr>
        </p:nvSpPr>
        <p:spPr>
          <a:noFill/>
          <a:ln/>
        </p:spPr>
        <p:txBody>
          <a:bodyPr/>
          <a:lstStyle/>
          <a:p>
            <a:pPr eaLnBrk="1" hangingPunct="1"/>
            <a:endParaRPr lang="en-US" smtClean="0"/>
          </a:p>
        </p:txBody>
      </p:sp>
      <p:sp>
        <p:nvSpPr>
          <p:cNvPr id="564227" name="Slide Number Placeholder 3"/>
          <p:cNvSpPr>
            <a:spLocks noGrp="1"/>
          </p:cNvSpPr>
          <p:nvPr>
            <p:ph type="sldNum" sz="quarter" idx="5"/>
          </p:nvPr>
        </p:nvSpPr>
        <p:spPr>
          <a:noFill/>
        </p:spPr>
        <p:txBody>
          <a:bodyPr/>
          <a:lstStyle/>
          <a:p>
            <a:fld id="{6035E6D0-8983-4393-8CEE-8ADAC3650F12}"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endParaRPr lang="en-US" smtClean="0"/>
          </a:p>
        </p:txBody>
      </p:sp>
      <p:sp>
        <p:nvSpPr>
          <p:cNvPr id="31747" name="Slide Number Placeholder 3"/>
          <p:cNvSpPr>
            <a:spLocks noGrp="1"/>
          </p:cNvSpPr>
          <p:nvPr>
            <p:ph type="sldNum" sz="quarter" idx="5"/>
          </p:nvPr>
        </p:nvSpPr>
        <p:spPr>
          <a:noFill/>
        </p:spPr>
        <p:txBody>
          <a:bodyPr/>
          <a:lstStyle/>
          <a:p>
            <a:fld id="{FCC34B62-53B0-48D1-9996-E914F67783D3}"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Slide Image Placeholder 1"/>
          <p:cNvSpPr>
            <a:spLocks noGrp="1" noRot="1" noChangeAspect="1"/>
          </p:cNvSpPr>
          <p:nvPr>
            <p:ph type="sldImg"/>
          </p:nvPr>
        </p:nvSpPr>
        <p:spPr>
          <a:ln/>
        </p:spPr>
      </p:sp>
      <p:sp>
        <p:nvSpPr>
          <p:cNvPr id="566274" name="Notes Placeholder 2"/>
          <p:cNvSpPr>
            <a:spLocks noGrp="1"/>
          </p:cNvSpPr>
          <p:nvPr>
            <p:ph type="body" idx="1"/>
          </p:nvPr>
        </p:nvSpPr>
        <p:spPr>
          <a:noFill/>
          <a:ln/>
        </p:spPr>
        <p:txBody>
          <a:bodyPr/>
          <a:lstStyle/>
          <a:p>
            <a:pPr eaLnBrk="1" hangingPunct="1"/>
            <a:endParaRPr lang="en-US" smtClean="0"/>
          </a:p>
        </p:txBody>
      </p:sp>
      <p:sp>
        <p:nvSpPr>
          <p:cNvPr id="566275" name="Slide Number Placeholder 3"/>
          <p:cNvSpPr>
            <a:spLocks noGrp="1"/>
          </p:cNvSpPr>
          <p:nvPr>
            <p:ph type="sldNum" sz="quarter" idx="5"/>
          </p:nvPr>
        </p:nvSpPr>
        <p:spPr>
          <a:noFill/>
        </p:spPr>
        <p:txBody>
          <a:bodyPr/>
          <a:lstStyle/>
          <a:p>
            <a:fld id="{676F083B-8EAC-4D61-9AEC-E61A7B802A8E}" type="slidenum">
              <a:rPr lang="en-US" smtClean="0"/>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pPr eaLnBrk="1" hangingPunct="1"/>
            <a:endParaRPr lang="en-US" smtClean="0"/>
          </a:p>
        </p:txBody>
      </p:sp>
      <p:sp>
        <p:nvSpPr>
          <p:cNvPr id="33795" name="Slide Number Placeholder 3"/>
          <p:cNvSpPr>
            <a:spLocks noGrp="1"/>
          </p:cNvSpPr>
          <p:nvPr>
            <p:ph type="sldNum" sz="quarter" idx="5"/>
          </p:nvPr>
        </p:nvSpPr>
        <p:spPr>
          <a:noFill/>
        </p:spPr>
        <p:txBody>
          <a:bodyPr/>
          <a:lstStyle/>
          <a:p>
            <a:fld id="{506BC6F3-AC7D-41AD-A792-0DA7FF57144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pPr eaLnBrk="1" hangingPunct="1"/>
            <a:endParaRPr lang="en-US" smtClean="0"/>
          </a:p>
        </p:txBody>
      </p:sp>
      <p:sp>
        <p:nvSpPr>
          <p:cNvPr id="35843" name="Slide Number Placeholder 3"/>
          <p:cNvSpPr>
            <a:spLocks noGrp="1"/>
          </p:cNvSpPr>
          <p:nvPr>
            <p:ph type="sldNum" sz="quarter" idx="5"/>
          </p:nvPr>
        </p:nvSpPr>
        <p:spPr>
          <a:noFill/>
        </p:spPr>
        <p:txBody>
          <a:bodyPr/>
          <a:lstStyle/>
          <a:p>
            <a:fld id="{45F7081E-1A62-4BF6-9CA7-F26F2D51F7BA}"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eaLnBrk="1" hangingPunct="1"/>
            <a:endParaRPr lang="en-US" smtClean="0"/>
          </a:p>
        </p:txBody>
      </p:sp>
      <p:sp>
        <p:nvSpPr>
          <p:cNvPr id="37891" name="Slide Number Placeholder 3"/>
          <p:cNvSpPr>
            <a:spLocks noGrp="1"/>
          </p:cNvSpPr>
          <p:nvPr>
            <p:ph type="sldNum" sz="quarter" idx="5"/>
          </p:nvPr>
        </p:nvSpPr>
        <p:spPr>
          <a:noFill/>
        </p:spPr>
        <p:txBody>
          <a:bodyPr/>
          <a:lstStyle/>
          <a:p>
            <a:fld id="{AADA1686-6802-4A4D-A37D-8756B23D86F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pPr eaLnBrk="1" hangingPunct="1"/>
            <a:endParaRPr lang="en-US" smtClean="0"/>
          </a:p>
        </p:txBody>
      </p:sp>
      <p:sp>
        <p:nvSpPr>
          <p:cNvPr id="39939" name="Slide Number Placeholder 3"/>
          <p:cNvSpPr>
            <a:spLocks noGrp="1"/>
          </p:cNvSpPr>
          <p:nvPr>
            <p:ph type="sldNum" sz="quarter" idx="5"/>
          </p:nvPr>
        </p:nvSpPr>
        <p:spPr>
          <a:noFill/>
        </p:spPr>
        <p:txBody>
          <a:bodyPr/>
          <a:lstStyle/>
          <a:p>
            <a:fld id="{65C21866-7C70-4BE9-AC55-0123DF1C7AB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pPr eaLnBrk="1" hangingPunct="1"/>
            <a:endParaRPr lang="en-US" smtClean="0"/>
          </a:p>
        </p:txBody>
      </p:sp>
      <p:sp>
        <p:nvSpPr>
          <p:cNvPr id="41987" name="Slide Number Placeholder 3"/>
          <p:cNvSpPr>
            <a:spLocks noGrp="1"/>
          </p:cNvSpPr>
          <p:nvPr>
            <p:ph type="sldNum" sz="quarter" idx="5"/>
          </p:nvPr>
        </p:nvSpPr>
        <p:spPr>
          <a:noFill/>
        </p:spPr>
        <p:txBody>
          <a:bodyPr/>
          <a:lstStyle/>
          <a:p>
            <a:fld id="{C83F736A-BEAB-4515-A2F8-D457FB35BE7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eaLnBrk="1" hangingPunct="1"/>
            <a:endParaRPr lang="en-US" smtClean="0"/>
          </a:p>
        </p:txBody>
      </p:sp>
      <p:sp>
        <p:nvSpPr>
          <p:cNvPr id="44035" name="Slide Number Placeholder 3"/>
          <p:cNvSpPr>
            <a:spLocks noGrp="1"/>
          </p:cNvSpPr>
          <p:nvPr>
            <p:ph type="sldNum" sz="quarter" idx="5"/>
          </p:nvPr>
        </p:nvSpPr>
        <p:spPr>
          <a:noFill/>
        </p:spPr>
        <p:txBody>
          <a:bodyPr/>
          <a:lstStyle/>
          <a:p>
            <a:fld id="{302B5D4B-4AFE-4256-B944-3175F81780E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en-US" smtClean="0"/>
          </a:p>
        </p:txBody>
      </p:sp>
      <p:sp>
        <p:nvSpPr>
          <p:cNvPr id="46083" name="Slide Number Placeholder 3"/>
          <p:cNvSpPr>
            <a:spLocks noGrp="1"/>
          </p:cNvSpPr>
          <p:nvPr>
            <p:ph type="sldNum" sz="quarter" idx="5"/>
          </p:nvPr>
        </p:nvSpPr>
        <p:spPr>
          <a:noFill/>
        </p:spPr>
        <p:txBody>
          <a:bodyPr/>
          <a:lstStyle/>
          <a:p>
            <a:fld id="{3F104DC9-00A9-4C7F-9E8F-5064FB57444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18250" y="0"/>
            <a:ext cx="2368550" cy="6858000"/>
          </a:xfrm>
          <a:prstGeom prst="rect">
            <a:avLst/>
          </a:prstGeom>
          <a:solidFill>
            <a:schemeClr val="accent2"/>
          </a:solidFill>
          <a:ln w="9525">
            <a:noFill/>
            <a:miter lim="800000"/>
            <a:headEnd/>
            <a:tailEnd/>
          </a:ln>
          <a:effectLst/>
        </p:spPr>
        <p:txBody>
          <a:bodyPr wrap="none" anchor="ctr"/>
          <a:lstStyle/>
          <a:p>
            <a:pPr algn="ctr" eaLnBrk="0" hangingPunct="0">
              <a:lnSpc>
                <a:spcPct val="90000"/>
              </a:lnSpc>
              <a:defRPr/>
            </a:pPr>
            <a:endParaRPr lang="en-US"/>
          </a:p>
        </p:txBody>
      </p:sp>
      <p:sp>
        <p:nvSpPr>
          <p:cNvPr id="5" name="Rectangle 2"/>
          <p:cNvSpPr>
            <a:spLocks noChangeArrowheads="1"/>
          </p:cNvSpPr>
          <p:nvPr/>
        </p:nvSpPr>
        <p:spPr bwMode="auto">
          <a:xfrm>
            <a:off x="0" y="4422775"/>
            <a:ext cx="6318250" cy="2206625"/>
          </a:xfrm>
          <a:prstGeom prst="rect">
            <a:avLst/>
          </a:prstGeom>
          <a:solidFill>
            <a:schemeClr val="hlink"/>
          </a:solidFill>
          <a:ln w="9525">
            <a:noFill/>
            <a:miter lim="800000"/>
            <a:headEnd/>
            <a:tailEnd/>
          </a:ln>
          <a:effectLst/>
        </p:spPr>
        <p:txBody>
          <a:bodyPr wrap="none" anchor="ctr"/>
          <a:lstStyle/>
          <a:p>
            <a:pPr algn="ctr" eaLnBrk="0" hangingPunct="0">
              <a:lnSpc>
                <a:spcPct val="90000"/>
              </a:lnSpc>
              <a:defRPr/>
            </a:pPr>
            <a:endParaRPr lang="en-US"/>
          </a:p>
        </p:txBody>
      </p:sp>
      <p:sp>
        <p:nvSpPr>
          <p:cNvPr id="6" name="Rectangle 6"/>
          <p:cNvSpPr>
            <a:spLocks noChangeArrowheads="1"/>
          </p:cNvSpPr>
          <p:nvPr/>
        </p:nvSpPr>
        <p:spPr bwMode="auto">
          <a:xfrm>
            <a:off x="8686800" y="4422775"/>
            <a:ext cx="457200" cy="2206625"/>
          </a:xfrm>
          <a:prstGeom prst="rect">
            <a:avLst/>
          </a:prstGeom>
          <a:solidFill>
            <a:schemeClr val="accent1"/>
          </a:solidFill>
          <a:ln w="9525">
            <a:noFill/>
            <a:miter lim="800000"/>
            <a:headEnd/>
            <a:tailEnd/>
          </a:ln>
          <a:effectLst/>
        </p:spPr>
        <p:txBody>
          <a:bodyPr wrap="none" anchor="ctr"/>
          <a:lstStyle/>
          <a:p>
            <a:pPr algn="ctr" eaLnBrk="0" hangingPunct="0">
              <a:lnSpc>
                <a:spcPct val="90000"/>
              </a:lnSpc>
              <a:defRPr/>
            </a:pPr>
            <a:endParaRPr lang="en-US"/>
          </a:p>
        </p:txBody>
      </p:sp>
      <p:sp>
        <p:nvSpPr>
          <p:cNvPr id="7" name="Rectangle 8"/>
          <p:cNvSpPr>
            <a:spLocks noChangeArrowheads="1"/>
          </p:cNvSpPr>
          <p:nvPr/>
        </p:nvSpPr>
        <p:spPr bwMode="auto">
          <a:xfrm>
            <a:off x="8686800" y="4422775"/>
            <a:ext cx="457200" cy="2206625"/>
          </a:xfrm>
          <a:prstGeom prst="rect">
            <a:avLst/>
          </a:prstGeom>
          <a:solidFill>
            <a:schemeClr val="hlink"/>
          </a:solidFill>
          <a:ln w="9525">
            <a:noFill/>
            <a:miter lim="800000"/>
            <a:headEnd/>
            <a:tailEnd/>
          </a:ln>
          <a:effectLst/>
        </p:spPr>
        <p:txBody>
          <a:bodyPr wrap="none" anchor="ctr"/>
          <a:lstStyle/>
          <a:p>
            <a:pPr algn="ctr" eaLnBrk="0" hangingPunct="0">
              <a:lnSpc>
                <a:spcPct val="90000"/>
              </a:lnSpc>
              <a:defRPr/>
            </a:pPr>
            <a:endParaRPr lang="en-US"/>
          </a:p>
        </p:txBody>
      </p:sp>
      <p:sp>
        <p:nvSpPr>
          <p:cNvPr id="8" name="Rectangle 10"/>
          <p:cNvSpPr>
            <a:spLocks noChangeArrowheads="1"/>
          </p:cNvSpPr>
          <p:nvPr/>
        </p:nvSpPr>
        <p:spPr bwMode="auto">
          <a:xfrm>
            <a:off x="6318250" y="4422775"/>
            <a:ext cx="2368550" cy="2206625"/>
          </a:xfrm>
          <a:prstGeom prst="rect">
            <a:avLst/>
          </a:prstGeom>
          <a:solidFill>
            <a:srgbClr val="5B9834"/>
          </a:solidFill>
          <a:ln w="9525">
            <a:noFill/>
            <a:miter lim="800000"/>
            <a:headEnd/>
            <a:tailEnd/>
          </a:ln>
          <a:effectLst/>
        </p:spPr>
        <p:txBody>
          <a:bodyPr wrap="none" anchor="ctr"/>
          <a:lstStyle/>
          <a:p>
            <a:pPr algn="ctr" eaLnBrk="0" hangingPunct="0">
              <a:lnSpc>
                <a:spcPct val="90000"/>
              </a:lnSpc>
              <a:defRPr/>
            </a:pPr>
            <a:endParaRPr lang="en-US"/>
          </a:p>
        </p:txBody>
      </p:sp>
      <p:sp>
        <p:nvSpPr>
          <p:cNvPr id="25603" name="Rectangle 3"/>
          <p:cNvSpPr>
            <a:spLocks noGrp="1" noChangeArrowheads="1"/>
          </p:cNvSpPr>
          <p:nvPr>
            <p:ph type="ctrTitle"/>
          </p:nvPr>
        </p:nvSpPr>
        <p:spPr>
          <a:xfrm>
            <a:off x="358775" y="1755775"/>
            <a:ext cx="5537200" cy="1470025"/>
          </a:xfrm>
        </p:spPr>
        <p:txBody>
          <a:bodyPr/>
          <a:lstStyle>
            <a:lvl1pPr>
              <a:lnSpc>
                <a:spcPts val="4200"/>
              </a:lnSpc>
              <a:defRPr sz="3600"/>
            </a:lvl1pPr>
          </a:lstStyle>
          <a:p>
            <a:r>
              <a:rPr lang="en-US"/>
              <a:t>Click to edit Master title style</a:t>
            </a:r>
          </a:p>
        </p:txBody>
      </p:sp>
      <p:sp>
        <p:nvSpPr>
          <p:cNvPr id="25604" name="Rectangle 4"/>
          <p:cNvSpPr>
            <a:spLocks noGrp="1" noChangeArrowheads="1"/>
          </p:cNvSpPr>
          <p:nvPr>
            <p:ph type="subTitle" idx="1"/>
          </p:nvPr>
        </p:nvSpPr>
        <p:spPr>
          <a:xfrm>
            <a:off x="358775" y="4662488"/>
            <a:ext cx="5537200" cy="920750"/>
          </a:xfrm>
        </p:spPr>
        <p:txBody>
          <a:bodyPr/>
          <a:lstStyle>
            <a:lvl1pPr>
              <a:lnSpc>
                <a:spcPts val="2600"/>
              </a:lnSpc>
              <a:defRPr sz="24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 Covidien   |   </a:t>
            </a:r>
            <a:fld id="{47A5D5CF-61D9-4A25-B970-69564476AB89}" type="datetime4">
              <a:rPr lang="en-US"/>
              <a:pPr>
                <a:defRPr/>
              </a:pPr>
              <a:t>November 30, 2009</a:t>
            </a:fld>
            <a:r>
              <a:rPr lang="en-US"/>
              <a:t>   |   Confidential</a:t>
            </a:r>
          </a:p>
        </p:txBody>
      </p:sp>
      <p:sp>
        <p:nvSpPr>
          <p:cNvPr id="5" name="Footer Placeholder 4"/>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5"/>
          <p:cNvSpPr>
            <a:spLocks noGrp="1"/>
          </p:cNvSpPr>
          <p:nvPr>
            <p:ph type="sldNum" sz="quarter" idx="12"/>
          </p:nvPr>
        </p:nvSpPr>
        <p:spPr/>
        <p:txBody>
          <a:bodyPr/>
          <a:lstStyle>
            <a:lvl1pPr>
              <a:defRPr/>
            </a:lvl1pPr>
          </a:lstStyle>
          <a:p>
            <a:pPr>
              <a:defRPr/>
            </a:pPr>
            <a:fld id="{2E94E077-007B-45FF-90CD-1079291600A9}"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317500"/>
            <a:ext cx="1965325" cy="554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5500" y="317500"/>
            <a:ext cx="5743575" cy="554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 Covidien   |   </a:t>
            </a:r>
            <a:fld id="{FC13B75D-4556-4D12-81AF-A86822489CD5}" type="datetime4">
              <a:rPr lang="en-US"/>
              <a:pPr>
                <a:defRPr/>
              </a:pPr>
              <a:t>November 30, 2009</a:t>
            </a:fld>
            <a:r>
              <a:rPr lang="en-US"/>
              <a:t>   |   Confidential</a:t>
            </a:r>
          </a:p>
        </p:txBody>
      </p:sp>
      <p:sp>
        <p:nvSpPr>
          <p:cNvPr id="5" name="Footer Placeholder 4"/>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5"/>
          <p:cNvSpPr>
            <a:spLocks noGrp="1"/>
          </p:cNvSpPr>
          <p:nvPr>
            <p:ph type="sldNum" sz="quarter" idx="12"/>
          </p:nvPr>
        </p:nvSpPr>
        <p:spPr/>
        <p:txBody>
          <a:bodyPr/>
          <a:lstStyle>
            <a:lvl1pPr>
              <a:defRPr/>
            </a:lvl1pPr>
          </a:lstStyle>
          <a:p>
            <a:pPr>
              <a:defRPr/>
            </a:pPr>
            <a:fld id="{6E471698-2C84-481D-8E03-15A5E522B595}"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lnSpc>
                <a:spcPct val="90000"/>
              </a:lnSpc>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lnSpc>
                  <a:spcPct val="90000"/>
                </a:lnSpc>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544213AF-26F6-41FA-8D85-E2C5388D6E58}" type="datetimeFigureOut">
              <a:rPr lang="en-US"/>
              <a:pPr>
                <a:defRPr/>
              </a:pPr>
              <a:t>11/30/09</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5CD4CF92-E1F0-4D9A-BA03-291C386C86D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t> Covidien   |   </a:t>
            </a:r>
            <a:fld id="{E055B6FD-AFAB-454F-9577-D5EBFE57426D}" type="datetime4">
              <a:rPr lang="en-US"/>
              <a:pPr>
                <a:defRPr/>
              </a:pPr>
              <a:t>November 30, 2009</a:t>
            </a:fld>
            <a:r>
              <a:rPr lang="en-US"/>
              <a:t>   |   Confidential</a:t>
            </a:r>
          </a:p>
        </p:txBody>
      </p:sp>
      <p:sp>
        <p:nvSpPr>
          <p:cNvPr id="5" name="Footer Placeholder 21"/>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17"/>
          <p:cNvSpPr>
            <a:spLocks noGrp="1"/>
          </p:cNvSpPr>
          <p:nvPr>
            <p:ph type="sldNum" sz="quarter" idx="12"/>
          </p:nvPr>
        </p:nvSpPr>
        <p:spPr/>
        <p:txBody>
          <a:bodyPr/>
          <a:lstStyle>
            <a:lvl1pPr>
              <a:defRPr/>
            </a:lvl1pPr>
          </a:lstStyle>
          <a:p>
            <a:pPr>
              <a:defRPr/>
            </a:pPr>
            <a:fld id="{7C467DF6-B328-439D-AE13-7CD4EBD39C70}" type="slidenum">
              <a:rPr lang="en-US"/>
              <a:pPr>
                <a:defRPr/>
              </a:pPr>
              <a:t>‹#›</a:t>
            </a:fld>
            <a:r>
              <a:rPr lang="en-US"/>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nSpc>
                <a:spcPct val="90000"/>
              </a:lnSpc>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nSpc>
                <a:spcPct val="90000"/>
              </a:lnSpc>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r>
              <a:rPr lang="en-US"/>
              <a:t> Covidien   |   </a:t>
            </a:r>
            <a:fld id="{2666DC54-FDD0-43CB-B8C5-BCA2AFEB6DA4}" type="datetime4">
              <a:rPr lang="en-US"/>
              <a:pPr>
                <a:defRPr/>
              </a:pPr>
              <a:t>November 30, 2009</a:t>
            </a:fld>
            <a:r>
              <a:rPr lang="en-US"/>
              <a:t>   |   Confidential</a:t>
            </a:r>
          </a:p>
        </p:txBody>
      </p:sp>
      <p:sp>
        <p:nvSpPr>
          <p:cNvPr id="7" name="Footer Placeholder 4"/>
          <p:cNvSpPr>
            <a:spLocks noGrp="1"/>
          </p:cNvSpPr>
          <p:nvPr>
            <p:ph type="ftr" sz="quarter" idx="11"/>
          </p:nvPr>
        </p:nvSpPr>
        <p:spPr/>
        <p:txBody>
          <a:bodyPr/>
          <a:lstStyle>
            <a:lvl1pPr>
              <a:defRPr/>
            </a:lvl1pPr>
            <a:extLst/>
          </a:lstStyle>
          <a:p>
            <a:pPr>
              <a:defRPr/>
            </a:pPr>
            <a:r>
              <a:rPr lang="en-US"/>
              <a:t>Formerly Tyco Healthcare</a:t>
            </a:r>
          </a:p>
        </p:txBody>
      </p:sp>
      <p:sp>
        <p:nvSpPr>
          <p:cNvPr id="8" name="Slide Number Placeholder 5"/>
          <p:cNvSpPr>
            <a:spLocks noGrp="1"/>
          </p:cNvSpPr>
          <p:nvPr>
            <p:ph type="sldNum" sz="quarter" idx="12"/>
          </p:nvPr>
        </p:nvSpPr>
        <p:spPr/>
        <p:txBody>
          <a:bodyPr/>
          <a:lstStyle>
            <a:lvl1pPr>
              <a:defRPr/>
            </a:lvl1pPr>
            <a:extLst/>
          </a:lstStyle>
          <a:p>
            <a:pPr>
              <a:defRPr/>
            </a:pPr>
            <a:fld id="{67FC300C-D6A7-4A36-B597-750CF130FEBD}" type="slidenum">
              <a:rPr lang="en-US"/>
              <a:pPr>
                <a:defRPr/>
              </a:pPr>
              <a:t>‹#›</a:t>
            </a:fld>
            <a:r>
              <a:rPr lang="en-US"/>
              <a:t>   |</a:t>
            </a: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a:t> Covidien   |   </a:t>
            </a:r>
            <a:fld id="{E4BF0297-BBA2-4E64-9B18-B1890639ABEE}" type="datetime4">
              <a:rPr lang="en-US"/>
              <a:pPr>
                <a:defRPr/>
              </a:pPr>
              <a:t>November 30, 2009</a:t>
            </a:fld>
            <a:r>
              <a:rPr lang="en-US"/>
              <a:t>   |   Confidential</a:t>
            </a:r>
          </a:p>
        </p:txBody>
      </p:sp>
      <p:sp>
        <p:nvSpPr>
          <p:cNvPr id="6" name="Footer Placeholder 5"/>
          <p:cNvSpPr>
            <a:spLocks noGrp="1"/>
          </p:cNvSpPr>
          <p:nvPr>
            <p:ph type="ftr" sz="quarter" idx="11"/>
          </p:nvPr>
        </p:nvSpPr>
        <p:spPr/>
        <p:txBody>
          <a:bodyPr/>
          <a:lstStyle>
            <a:lvl1pPr>
              <a:defRPr/>
            </a:lvl1pPr>
            <a:extLst/>
          </a:lstStyle>
          <a:p>
            <a:pPr>
              <a:defRPr/>
            </a:pPr>
            <a:r>
              <a:rPr lang="en-US"/>
              <a:t>Formerly Tyco Healthcare</a:t>
            </a:r>
          </a:p>
        </p:txBody>
      </p:sp>
      <p:sp>
        <p:nvSpPr>
          <p:cNvPr id="7" name="Slide Number Placeholder 6"/>
          <p:cNvSpPr>
            <a:spLocks noGrp="1"/>
          </p:cNvSpPr>
          <p:nvPr>
            <p:ph type="sldNum" sz="quarter" idx="12"/>
          </p:nvPr>
        </p:nvSpPr>
        <p:spPr/>
        <p:txBody>
          <a:bodyPr/>
          <a:lstStyle>
            <a:lvl1pPr>
              <a:defRPr/>
            </a:lvl1pPr>
            <a:extLst/>
          </a:lstStyle>
          <a:p>
            <a:pPr>
              <a:defRPr/>
            </a:pPr>
            <a:fld id="{D1AF22D0-2F9D-4D03-BDE4-AAEA1C5284FF}" type="slidenum">
              <a:rPr lang="en-US"/>
              <a:pPr>
                <a:defRPr/>
              </a:pPr>
              <a:t>‹#›</a:t>
            </a:fld>
            <a:r>
              <a:rPr lang="en-US"/>
              <a:t>   |</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a:t> Covidien   |   </a:t>
            </a:r>
            <a:fld id="{5C42F0A2-5F56-49D0-B8A5-8FB02AEB6418}" type="datetime4">
              <a:rPr lang="en-US"/>
              <a:pPr>
                <a:defRPr/>
              </a:pPr>
              <a:t>November 30, 2009</a:t>
            </a:fld>
            <a:r>
              <a:rPr lang="en-US"/>
              <a:t>   |   Confidential</a:t>
            </a:r>
          </a:p>
        </p:txBody>
      </p:sp>
      <p:sp>
        <p:nvSpPr>
          <p:cNvPr id="8" name="Footer Placeholder 7"/>
          <p:cNvSpPr>
            <a:spLocks noGrp="1"/>
          </p:cNvSpPr>
          <p:nvPr>
            <p:ph type="ftr" sz="quarter" idx="11"/>
          </p:nvPr>
        </p:nvSpPr>
        <p:spPr/>
        <p:txBody>
          <a:bodyPr/>
          <a:lstStyle>
            <a:lvl1pPr>
              <a:defRPr/>
            </a:lvl1pPr>
            <a:extLst/>
          </a:lstStyle>
          <a:p>
            <a:pPr>
              <a:defRPr/>
            </a:pPr>
            <a:r>
              <a:rPr lang="en-US"/>
              <a:t>Formerly Tyco Healthcare</a:t>
            </a:r>
          </a:p>
        </p:txBody>
      </p:sp>
      <p:sp>
        <p:nvSpPr>
          <p:cNvPr id="9" name="Slide Number Placeholder 8"/>
          <p:cNvSpPr>
            <a:spLocks noGrp="1"/>
          </p:cNvSpPr>
          <p:nvPr>
            <p:ph type="sldNum" sz="quarter" idx="12"/>
          </p:nvPr>
        </p:nvSpPr>
        <p:spPr/>
        <p:txBody>
          <a:bodyPr/>
          <a:lstStyle>
            <a:lvl1pPr>
              <a:defRPr/>
            </a:lvl1pPr>
            <a:extLst/>
          </a:lstStyle>
          <a:p>
            <a:pPr>
              <a:defRPr/>
            </a:pPr>
            <a:fld id="{50019BA7-50EA-4A39-8A91-1561BAE44F2E}" type="slidenum">
              <a:rPr lang="en-US"/>
              <a:pPr>
                <a:defRPr/>
              </a:pPr>
              <a:t>‹#›</a:t>
            </a:fld>
            <a:r>
              <a:rPr lang="en-US"/>
              <a:t>   |</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r>
              <a:rPr lang="en-US"/>
              <a:t> Covidien   |   </a:t>
            </a:r>
            <a:fld id="{6261A686-EAD1-43A2-98C0-73760F9E936D}" type="datetime4">
              <a:rPr lang="en-US"/>
              <a:pPr>
                <a:defRPr/>
              </a:pPr>
              <a:t>November 30, 2009</a:t>
            </a:fld>
            <a:r>
              <a:rPr lang="en-US"/>
              <a:t>   |   Confidential</a:t>
            </a:r>
          </a:p>
        </p:txBody>
      </p:sp>
      <p:sp>
        <p:nvSpPr>
          <p:cNvPr id="4" name="Footer Placeholder 3"/>
          <p:cNvSpPr>
            <a:spLocks noGrp="1"/>
          </p:cNvSpPr>
          <p:nvPr>
            <p:ph type="ftr" sz="quarter" idx="11"/>
          </p:nvPr>
        </p:nvSpPr>
        <p:spPr/>
        <p:txBody>
          <a:bodyPr/>
          <a:lstStyle>
            <a:lvl1pPr>
              <a:defRPr/>
            </a:lvl1pPr>
            <a:extLst/>
          </a:lstStyle>
          <a:p>
            <a:pPr>
              <a:defRPr/>
            </a:pPr>
            <a:r>
              <a:rPr lang="en-US"/>
              <a:t>Formerly Tyco Healthcare</a:t>
            </a:r>
          </a:p>
        </p:txBody>
      </p:sp>
      <p:sp>
        <p:nvSpPr>
          <p:cNvPr id="5" name="Slide Number Placeholder 4"/>
          <p:cNvSpPr>
            <a:spLocks noGrp="1"/>
          </p:cNvSpPr>
          <p:nvPr>
            <p:ph type="sldNum" sz="quarter" idx="12"/>
          </p:nvPr>
        </p:nvSpPr>
        <p:spPr/>
        <p:txBody>
          <a:bodyPr/>
          <a:lstStyle>
            <a:lvl1pPr>
              <a:defRPr/>
            </a:lvl1pPr>
            <a:extLst/>
          </a:lstStyle>
          <a:p>
            <a:pPr>
              <a:defRPr/>
            </a:pPr>
            <a:fld id="{964D401E-72F3-42F5-AADB-53FD8BF60156}" type="slidenum">
              <a:rPr lang="en-US"/>
              <a:pPr>
                <a:defRPr/>
              </a:pPr>
              <a:t>‹#›</a:t>
            </a:fld>
            <a:r>
              <a:rPr lang="en-US"/>
              <a:t>   |</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 Covidien   |   </a:t>
            </a:r>
            <a:fld id="{DF31013E-DE04-42EC-8908-433E68CDFACA}" type="datetime4">
              <a:rPr lang="en-US"/>
              <a:pPr>
                <a:defRPr/>
              </a:pPr>
              <a:t>November 30, 2009</a:t>
            </a:fld>
            <a:r>
              <a:rPr lang="en-US"/>
              <a:t>   |   Confidential</a:t>
            </a:r>
          </a:p>
        </p:txBody>
      </p:sp>
      <p:sp>
        <p:nvSpPr>
          <p:cNvPr id="3" name="Footer Placeholder 21"/>
          <p:cNvSpPr>
            <a:spLocks noGrp="1"/>
          </p:cNvSpPr>
          <p:nvPr>
            <p:ph type="ftr" sz="quarter" idx="11"/>
          </p:nvPr>
        </p:nvSpPr>
        <p:spPr/>
        <p:txBody>
          <a:bodyPr/>
          <a:lstStyle>
            <a:lvl1pPr>
              <a:defRPr/>
            </a:lvl1pPr>
          </a:lstStyle>
          <a:p>
            <a:pPr>
              <a:defRPr/>
            </a:pPr>
            <a:r>
              <a:rPr lang="en-US"/>
              <a:t>Formerly Tyco Healthcare</a:t>
            </a:r>
          </a:p>
        </p:txBody>
      </p:sp>
      <p:sp>
        <p:nvSpPr>
          <p:cNvPr id="4" name="Slide Number Placeholder 17"/>
          <p:cNvSpPr>
            <a:spLocks noGrp="1"/>
          </p:cNvSpPr>
          <p:nvPr>
            <p:ph type="sldNum" sz="quarter" idx="12"/>
          </p:nvPr>
        </p:nvSpPr>
        <p:spPr/>
        <p:txBody>
          <a:bodyPr/>
          <a:lstStyle>
            <a:lvl1pPr>
              <a:defRPr/>
            </a:lvl1pPr>
          </a:lstStyle>
          <a:p>
            <a:pPr>
              <a:defRPr/>
            </a:pPr>
            <a:fld id="{1F4D66ED-4973-4B2E-B9C5-DA7DCF89D98E}" type="slidenum">
              <a:rPr lang="en-US"/>
              <a:pPr>
                <a:defRPr/>
              </a:pPr>
              <a:t>‹#›</a:t>
            </a:fld>
            <a:r>
              <a:rPr lang="en-US"/>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a:t> Covidien   |   </a:t>
            </a:r>
            <a:fld id="{06235861-1C95-45DA-A488-352CBAE9614C}" type="datetime4">
              <a:rPr lang="en-US"/>
              <a:pPr>
                <a:defRPr/>
              </a:pPr>
              <a:t>November 30, 2009</a:t>
            </a:fld>
            <a:r>
              <a:rPr lang="en-US"/>
              <a:t>   |   Confidential</a:t>
            </a:r>
          </a:p>
        </p:txBody>
      </p:sp>
      <p:sp>
        <p:nvSpPr>
          <p:cNvPr id="6" name="Footer Placeholder 5"/>
          <p:cNvSpPr>
            <a:spLocks noGrp="1"/>
          </p:cNvSpPr>
          <p:nvPr>
            <p:ph type="ftr" sz="quarter" idx="11"/>
          </p:nvPr>
        </p:nvSpPr>
        <p:spPr/>
        <p:txBody>
          <a:bodyPr/>
          <a:lstStyle>
            <a:lvl1pPr>
              <a:defRPr/>
            </a:lvl1pPr>
            <a:extLst/>
          </a:lstStyle>
          <a:p>
            <a:pPr>
              <a:defRPr/>
            </a:pPr>
            <a:r>
              <a:rPr lang="en-US"/>
              <a:t>Formerly Tyco Healthcare</a:t>
            </a:r>
          </a:p>
        </p:txBody>
      </p:sp>
      <p:sp>
        <p:nvSpPr>
          <p:cNvPr id="7" name="Slide Number Placeholder 6"/>
          <p:cNvSpPr>
            <a:spLocks noGrp="1"/>
          </p:cNvSpPr>
          <p:nvPr>
            <p:ph type="sldNum" sz="quarter" idx="12"/>
          </p:nvPr>
        </p:nvSpPr>
        <p:spPr/>
        <p:txBody>
          <a:bodyPr/>
          <a:lstStyle>
            <a:lvl1pPr>
              <a:defRPr/>
            </a:lvl1pPr>
            <a:extLst/>
          </a:lstStyle>
          <a:p>
            <a:pPr>
              <a:defRPr/>
            </a:pPr>
            <a:fld id="{08792499-82E6-4475-B1EA-AA1E23EAEBBC}" type="slidenum">
              <a:rPr lang="en-US"/>
              <a:pPr>
                <a:defRPr/>
              </a:pPr>
              <a:t>‹#›</a:t>
            </a:fld>
            <a:r>
              <a:rPr lang="en-US"/>
              <a:t>   |</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 Covidien   |   </a:t>
            </a:r>
            <a:fld id="{DE4F25FA-70DA-4656-A751-DDA3A682BCF1}" type="datetime4">
              <a:rPr lang="en-US"/>
              <a:pPr>
                <a:defRPr/>
              </a:pPr>
              <a:t>November 30, 2009</a:t>
            </a:fld>
            <a:r>
              <a:rPr lang="en-US"/>
              <a:t>   |   Confidential</a:t>
            </a:r>
          </a:p>
        </p:txBody>
      </p:sp>
      <p:sp>
        <p:nvSpPr>
          <p:cNvPr id="5" name="Footer Placeholder 4"/>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5"/>
          <p:cNvSpPr>
            <a:spLocks noGrp="1"/>
          </p:cNvSpPr>
          <p:nvPr>
            <p:ph type="sldNum" sz="quarter" idx="12"/>
          </p:nvPr>
        </p:nvSpPr>
        <p:spPr/>
        <p:txBody>
          <a:bodyPr/>
          <a:lstStyle>
            <a:lvl1pPr>
              <a:defRPr/>
            </a:lvl1pPr>
          </a:lstStyle>
          <a:p>
            <a:pPr>
              <a:defRPr/>
            </a:pPr>
            <a:fld id="{69EC8968-E854-4AF5-A136-BB95732283F2}" type="slidenum">
              <a:rPr lang="en-US"/>
              <a:pPr>
                <a:defRPr/>
              </a:pPr>
              <a:t>‹#›</a:t>
            </a:fld>
            <a:r>
              <a:rPr lang="en-US"/>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lnSpc>
                <a:spcPct val="90000"/>
              </a:lnSpc>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nSpc>
                <a:spcPct val="90000"/>
              </a:lnSpc>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nSpc>
                <a:spcPct val="90000"/>
              </a:lnSpc>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r>
              <a:rPr lang="en-US"/>
              <a:t> Covidien   |   </a:t>
            </a:r>
            <a:fld id="{6165FE03-9C78-4916-8B12-F9FF66843519}" type="datetime4">
              <a:rPr lang="en-US"/>
              <a:pPr>
                <a:defRPr/>
              </a:pPr>
              <a:t>November 30, 2009</a:t>
            </a:fld>
            <a:r>
              <a:rPr lang="en-US"/>
              <a:t>   |   Confidential</a:t>
            </a:r>
            <a:endParaRPr lang="en-US"/>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t>Formerly Tyco Healthcare</a:t>
            </a: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CFA4242-22AC-45A9-B31D-7EB5122CF7B3}" type="slidenum">
              <a:rPr lang="en-US"/>
              <a:pPr>
                <a:defRPr/>
              </a:pPr>
              <a:t>‹#›</a:t>
            </a:fld>
            <a:r>
              <a:rPr lang="en-US"/>
              <a:t>   |</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 Covidien   |   </a:t>
            </a:r>
            <a:fld id="{1179FDEE-6A48-45CB-B0FC-7FD8379421C1}" type="datetime4">
              <a:rPr lang="en-US"/>
              <a:pPr>
                <a:defRPr/>
              </a:pPr>
              <a:t>November 30, 2009</a:t>
            </a:fld>
            <a:r>
              <a:rPr lang="en-US"/>
              <a:t>   |   Confidential</a:t>
            </a:r>
          </a:p>
        </p:txBody>
      </p:sp>
      <p:sp>
        <p:nvSpPr>
          <p:cNvPr id="5" name="Footer Placeholder 21"/>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17"/>
          <p:cNvSpPr>
            <a:spLocks noGrp="1"/>
          </p:cNvSpPr>
          <p:nvPr>
            <p:ph type="sldNum" sz="quarter" idx="12"/>
          </p:nvPr>
        </p:nvSpPr>
        <p:spPr/>
        <p:txBody>
          <a:bodyPr/>
          <a:lstStyle>
            <a:lvl1pPr>
              <a:defRPr/>
            </a:lvl1pPr>
          </a:lstStyle>
          <a:p>
            <a:pPr>
              <a:defRPr/>
            </a:pPr>
            <a:fld id="{3B6E4289-32F3-4DAC-B9B6-375EEBFE3E65}" type="slidenum">
              <a:rPr lang="en-US"/>
              <a:pPr>
                <a:defRPr/>
              </a:pPr>
              <a:t>‹#›</a:t>
            </a:fld>
            <a:r>
              <a:rPr lang="en-US"/>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 Covidien   |   </a:t>
            </a:r>
            <a:fld id="{9C8E545A-7DFC-4031-82BE-A2E15549FD5F}" type="datetime4">
              <a:rPr lang="en-US"/>
              <a:pPr>
                <a:defRPr/>
              </a:pPr>
              <a:t>November 30, 2009</a:t>
            </a:fld>
            <a:r>
              <a:rPr lang="en-US"/>
              <a:t>   |   Confidential</a:t>
            </a:r>
          </a:p>
        </p:txBody>
      </p:sp>
      <p:sp>
        <p:nvSpPr>
          <p:cNvPr id="5" name="Footer Placeholder 21"/>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17"/>
          <p:cNvSpPr>
            <a:spLocks noGrp="1"/>
          </p:cNvSpPr>
          <p:nvPr>
            <p:ph type="sldNum" sz="quarter" idx="12"/>
          </p:nvPr>
        </p:nvSpPr>
        <p:spPr/>
        <p:txBody>
          <a:bodyPr/>
          <a:lstStyle>
            <a:lvl1pPr>
              <a:defRPr/>
            </a:lvl1pPr>
          </a:lstStyle>
          <a:p>
            <a:pPr>
              <a:defRPr/>
            </a:pPr>
            <a:fld id="{EE1A9EFF-D4B7-4436-8845-6F02291C5E87}" type="slidenum">
              <a:rPr lang="en-US"/>
              <a:pPr>
                <a:defRPr/>
              </a:pPr>
              <a:t>‹#›</a:t>
            </a:fld>
            <a:r>
              <a:rPr lang="en-US"/>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5500" y="317500"/>
            <a:ext cx="78613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25500" y="1738313"/>
            <a:ext cx="3854450" cy="4129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38313"/>
            <a:ext cx="3854450" cy="4129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46175" y="6524625"/>
            <a:ext cx="3336925" cy="330200"/>
          </a:xfrm>
        </p:spPr>
        <p:txBody>
          <a:bodyPr/>
          <a:lstStyle>
            <a:lvl1pPr>
              <a:defRPr/>
            </a:lvl1pPr>
          </a:lstStyle>
          <a:p>
            <a:pPr>
              <a:defRPr/>
            </a:pPr>
            <a:r>
              <a:rPr lang="en-US"/>
              <a:t> Covidien   |   </a:t>
            </a:r>
            <a:fld id="{6B140811-7F38-4CC8-82E4-4E6BD5CF3B45}" type="datetime4">
              <a:rPr lang="en-US"/>
              <a:pPr>
                <a:defRPr/>
              </a:pPr>
              <a:t>November 30, 2009</a:t>
            </a:fld>
            <a:r>
              <a:rPr lang="en-US"/>
              <a:t>   |   Confidential</a:t>
            </a:r>
          </a:p>
        </p:txBody>
      </p:sp>
      <p:sp>
        <p:nvSpPr>
          <p:cNvPr id="6" name="Footer Placeholder 5"/>
          <p:cNvSpPr>
            <a:spLocks noGrp="1"/>
          </p:cNvSpPr>
          <p:nvPr>
            <p:ph type="ftr" sz="quarter" idx="11"/>
          </p:nvPr>
        </p:nvSpPr>
        <p:spPr>
          <a:xfrm>
            <a:off x="7239000" y="6526213"/>
            <a:ext cx="1450975" cy="328612"/>
          </a:xfrm>
        </p:spPr>
        <p:txBody>
          <a:bodyPr/>
          <a:lstStyle>
            <a:lvl1pPr>
              <a:defRPr/>
            </a:lvl1pPr>
          </a:lstStyle>
          <a:p>
            <a:pPr>
              <a:defRPr/>
            </a:pPr>
            <a:r>
              <a:rPr lang="en-US"/>
              <a:t>Formerly Tyco Healthcare</a:t>
            </a:r>
          </a:p>
        </p:txBody>
      </p:sp>
      <p:sp>
        <p:nvSpPr>
          <p:cNvPr id="7" name="Slide Number Placeholder 6"/>
          <p:cNvSpPr>
            <a:spLocks noGrp="1"/>
          </p:cNvSpPr>
          <p:nvPr>
            <p:ph type="sldNum" sz="quarter" idx="12"/>
          </p:nvPr>
        </p:nvSpPr>
        <p:spPr>
          <a:xfrm>
            <a:off x="838200" y="6524625"/>
            <a:ext cx="304800" cy="330200"/>
          </a:xfrm>
        </p:spPr>
        <p:txBody>
          <a:bodyPr/>
          <a:lstStyle>
            <a:lvl1pPr>
              <a:defRPr/>
            </a:lvl1pPr>
          </a:lstStyle>
          <a:p>
            <a:pPr>
              <a:defRPr/>
            </a:pPr>
            <a:fld id="{BE35ECE2-894C-4053-9307-FE4EFC53AA4C}" type="slidenum">
              <a:rPr lang="en-US"/>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Covidien   |   </a:t>
            </a:r>
            <a:fld id="{39A88A23-56C3-49EA-8C4F-3051A2A7AB96}" type="datetime4">
              <a:rPr lang="en-US"/>
              <a:pPr>
                <a:defRPr/>
              </a:pPr>
              <a:t>November 30, 2009</a:t>
            </a:fld>
            <a:r>
              <a:rPr lang="en-US"/>
              <a:t>   |   Confidential</a:t>
            </a:r>
          </a:p>
        </p:txBody>
      </p:sp>
      <p:sp>
        <p:nvSpPr>
          <p:cNvPr id="5" name="Footer Placeholder 4"/>
          <p:cNvSpPr>
            <a:spLocks noGrp="1"/>
          </p:cNvSpPr>
          <p:nvPr>
            <p:ph type="ftr" sz="quarter" idx="11"/>
          </p:nvPr>
        </p:nvSpPr>
        <p:spPr/>
        <p:txBody>
          <a:bodyPr/>
          <a:lstStyle>
            <a:lvl1pPr>
              <a:defRPr/>
            </a:lvl1pPr>
          </a:lstStyle>
          <a:p>
            <a:pPr>
              <a:defRPr/>
            </a:pPr>
            <a:r>
              <a:rPr lang="en-US"/>
              <a:t>Formerly Tyco Healthcare</a:t>
            </a:r>
          </a:p>
        </p:txBody>
      </p:sp>
      <p:sp>
        <p:nvSpPr>
          <p:cNvPr id="6" name="Slide Number Placeholder 5"/>
          <p:cNvSpPr>
            <a:spLocks noGrp="1"/>
          </p:cNvSpPr>
          <p:nvPr>
            <p:ph type="sldNum" sz="quarter" idx="12"/>
          </p:nvPr>
        </p:nvSpPr>
        <p:spPr/>
        <p:txBody>
          <a:bodyPr/>
          <a:lstStyle>
            <a:lvl1pPr>
              <a:defRPr/>
            </a:lvl1pPr>
          </a:lstStyle>
          <a:p>
            <a:pPr>
              <a:defRPr/>
            </a:pPr>
            <a:fld id="{FA9E8AA0-4598-4E3C-9515-FDBD3314AFFA}" type="slidenum">
              <a:rPr lang="en-US"/>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5500" y="1738313"/>
            <a:ext cx="3854450" cy="4129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38313"/>
            <a:ext cx="3854450" cy="4129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a:t> Covidien   |   </a:t>
            </a:r>
            <a:fld id="{412C3AD8-7337-4FF6-9898-CC34032E2B9A}" type="datetime4">
              <a:rPr lang="en-US"/>
              <a:pPr>
                <a:defRPr/>
              </a:pPr>
              <a:t>November 30, 2009</a:t>
            </a:fld>
            <a:r>
              <a:rPr lang="en-US"/>
              <a:t>   |   Confidential</a:t>
            </a:r>
          </a:p>
        </p:txBody>
      </p:sp>
      <p:sp>
        <p:nvSpPr>
          <p:cNvPr id="6" name="Footer Placeholder 5"/>
          <p:cNvSpPr>
            <a:spLocks noGrp="1"/>
          </p:cNvSpPr>
          <p:nvPr>
            <p:ph type="ftr" sz="quarter" idx="11"/>
          </p:nvPr>
        </p:nvSpPr>
        <p:spPr/>
        <p:txBody>
          <a:bodyPr/>
          <a:lstStyle>
            <a:lvl1pPr>
              <a:defRPr/>
            </a:lvl1pPr>
          </a:lstStyle>
          <a:p>
            <a:pPr>
              <a:defRPr/>
            </a:pPr>
            <a:r>
              <a:rPr lang="en-US"/>
              <a:t>Formerly Tyco Healthcare</a:t>
            </a:r>
          </a:p>
        </p:txBody>
      </p:sp>
      <p:sp>
        <p:nvSpPr>
          <p:cNvPr id="7" name="Slide Number Placeholder 6"/>
          <p:cNvSpPr>
            <a:spLocks noGrp="1"/>
          </p:cNvSpPr>
          <p:nvPr>
            <p:ph type="sldNum" sz="quarter" idx="12"/>
          </p:nvPr>
        </p:nvSpPr>
        <p:spPr/>
        <p:txBody>
          <a:bodyPr/>
          <a:lstStyle>
            <a:lvl1pPr>
              <a:defRPr/>
            </a:lvl1pPr>
          </a:lstStyle>
          <a:p>
            <a:pPr>
              <a:defRPr/>
            </a:pPr>
            <a:fld id="{AC01ED16-D215-4910-85F9-A4012E39999F}"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a:t> Covidien   |   </a:t>
            </a:r>
            <a:fld id="{4C29B0F3-8F8C-4E2A-A052-2DEAEA6B24E2}" type="datetime4">
              <a:rPr lang="en-US"/>
              <a:pPr>
                <a:defRPr/>
              </a:pPr>
              <a:t>November 30, 2009</a:t>
            </a:fld>
            <a:r>
              <a:rPr lang="en-US"/>
              <a:t>   |   Confidential</a:t>
            </a:r>
          </a:p>
        </p:txBody>
      </p:sp>
      <p:sp>
        <p:nvSpPr>
          <p:cNvPr id="8" name="Footer Placeholder 7"/>
          <p:cNvSpPr>
            <a:spLocks noGrp="1"/>
          </p:cNvSpPr>
          <p:nvPr>
            <p:ph type="ftr" sz="quarter" idx="11"/>
          </p:nvPr>
        </p:nvSpPr>
        <p:spPr/>
        <p:txBody>
          <a:bodyPr/>
          <a:lstStyle>
            <a:lvl1pPr>
              <a:defRPr/>
            </a:lvl1pPr>
          </a:lstStyle>
          <a:p>
            <a:pPr>
              <a:defRPr/>
            </a:pPr>
            <a:r>
              <a:rPr lang="en-US"/>
              <a:t>Formerly Tyco Healthcare</a:t>
            </a:r>
          </a:p>
        </p:txBody>
      </p:sp>
      <p:sp>
        <p:nvSpPr>
          <p:cNvPr id="9" name="Slide Number Placeholder 8"/>
          <p:cNvSpPr>
            <a:spLocks noGrp="1"/>
          </p:cNvSpPr>
          <p:nvPr>
            <p:ph type="sldNum" sz="quarter" idx="12"/>
          </p:nvPr>
        </p:nvSpPr>
        <p:spPr/>
        <p:txBody>
          <a:bodyPr/>
          <a:lstStyle>
            <a:lvl1pPr>
              <a:defRPr/>
            </a:lvl1pPr>
          </a:lstStyle>
          <a:p>
            <a:pPr>
              <a:defRPr/>
            </a:pPr>
            <a:fld id="{0AB7448C-03FD-4CB3-96BE-0CE12BB0BD4F}"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a:t> Covidien   |   </a:t>
            </a:r>
            <a:fld id="{5518ABF5-8EAD-4E89-A5C7-A82C36477143}" type="datetime4">
              <a:rPr lang="en-US"/>
              <a:pPr>
                <a:defRPr/>
              </a:pPr>
              <a:t>November 30, 2009</a:t>
            </a:fld>
            <a:r>
              <a:rPr lang="en-US"/>
              <a:t>   |   Confidential</a:t>
            </a:r>
          </a:p>
        </p:txBody>
      </p:sp>
      <p:sp>
        <p:nvSpPr>
          <p:cNvPr id="4" name="Footer Placeholder 3"/>
          <p:cNvSpPr>
            <a:spLocks noGrp="1"/>
          </p:cNvSpPr>
          <p:nvPr>
            <p:ph type="ftr" sz="quarter" idx="11"/>
          </p:nvPr>
        </p:nvSpPr>
        <p:spPr/>
        <p:txBody>
          <a:bodyPr/>
          <a:lstStyle>
            <a:lvl1pPr>
              <a:defRPr/>
            </a:lvl1pPr>
          </a:lstStyle>
          <a:p>
            <a:pPr>
              <a:defRPr/>
            </a:pPr>
            <a:r>
              <a:rPr lang="en-US"/>
              <a:t>Formerly Tyco Healthcare</a:t>
            </a:r>
          </a:p>
        </p:txBody>
      </p:sp>
      <p:sp>
        <p:nvSpPr>
          <p:cNvPr id="5" name="Slide Number Placeholder 4"/>
          <p:cNvSpPr>
            <a:spLocks noGrp="1"/>
          </p:cNvSpPr>
          <p:nvPr>
            <p:ph type="sldNum" sz="quarter" idx="12"/>
          </p:nvPr>
        </p:nvSpPr>
        <p:spPr/>
        <p:txBody>
          <a:bodyPr/>
          <a:lstStyle>
            <a:lvl1pPr>
              <a:defRPr/>
            </a:lvl1pPr>
          </a:lstStyle>
          <a:p>
            <a:pPr>
              <a:defRPr/>
            </a:pPr>
            <a:fld id="{9AAE6434-228E-48FD-B1DD-847B65A4F3BC}"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 Covidien   |   </a:t>
            </a:r>
            <a:fld id="{0351C699-CEF7-4B74-BAFA-02ECA07A9D41}" type="datetime4">
              <a:rPr lang="en-US"/>
              <a:pPr>
                <a:defRPr/>
              </a:pPr>
              <a:t>November 30, 2009</a:t>
            </a:fld>
            <a:r>
              <a:rPr lang="en-US"/>
              <a:t>   |   Confidential</a:t>
            </a:r>
          </a:p>
        </p:txBody>
      </p:sp>
      <p:sp>
        <p:nvSpPr>
          <p:cNvPr id="3" name="Footer Placeholder 2"/>
          <p:cNvSpPr>
            <a:spLocks noGrp="1"/>
          </p:cNvSpPr>
          <p:nvPr>
            <p:ph type="ftr" sz="quarter" idx="11"/>
          </p:nvPr>
        </p:nvSpPr>
        <p:spPr/>
        <p:txBody>
          <a:bodyPr/>
          <a:lstStyle>
            <a:lvl1pPr>
              <a:defRPr/>
            </a:lvl1pPr>
          </a:lstStyle>
          <a:p>
            <a:pPr>
              <a:defRPr/>
            </a:pPr>
            <a:r>
              <a:rPr lang="en-US"/>
              <a:t>Formerly Tyco Healthcare</a:t>
            </a:r>
          </a:p>
        </p:txBody>
      </p:sp>
      <p:sp>
        <p:nvSpPr>
          <p:cNvPr id="4" name="Slide Number Placeholder 3"/>
          <p:cNvSpPr>
            <a:spLocks noGrp="1"/>
          </p:cNvSpPr>
          <p:nvPr>
            <p:ph type="sldNum" sz="quarter" idx="12"/>
          </p:nvPr>
        </p:nvSpPr>
        <p:spPr/>
        <p:txBody>
          <a:bodyPr/>
          <a:lstStyle>
            <a:lvl1pPr>
              <a:defRPr/>
            </a:lvl1pPr>
          </a:lstStyle>
          <a:p>
            <a:pPr>
              <a:defRPr/>
            </a:pPr>
            <a:fld id="{3781EFB3-13CB-49D8-81F9-FB30ACCFC5B2}"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 Covidien   |   </a:t>
            </a:r>
            <a:fld id="{41A608CA-7B78-44AF-B20B-19A344468FCC}" type="datetime4">
              <a:rPr lang="en-US"/>
              <a:pPr>
                <a:defRPr/>
              </a:pPr>
              <a:t>November 30, 2009</a:t>
            </a:fld>
            <a:r>
              <a:rPr lang="en-US"/>
              <a:t>   |   Confidential</a:t>
            </a:r>
          </a:p>
        </p:txBody>
      </p:sp>
      <p:sp>
        <p:nvSpPr>
          <p:cNvPr id="6" name="Footer Placeholder 5"/>
          <p:cNvSpPr>
            <a:spLocks noGrp="1"/>
          </p:cNvSpPr>
          <p:nvPr>
            <p:ph type="ftr" sz="quarter" idx="11"/>
          </p:nvPr>
        </p:nvSpPr>
        <p:spPr/>
        <p:txBody>
          <a:bodyPr/>
          <a:lstStyle>
            <a:lvl1pPr>
              <a:defRPr/>
            </a:lvl1pPr>
          </a:lstStyle>
          <a:p>
            <a:pPr>
              <a:defRPr/>
            </a:pPr>
            <a:r>
              <a:rPr lang="en-US"/>
              <a:t>Formerly Tyco Healthcare</a:t>
            </a:r>
          </a:p>
        </p:txBody>
      </p:sp>
      <p:sp>
        <p:nvSpPr>
          <p:cNvPr id="7" name="Slide Number Placeholder 6"/>
          <p:cNvSpPr>
            <a:spLocks noGrp="1"/>
          </p:cNvSpPr>
          <p:nvPr>
            <p:ph type="sldNum" sz="quarter" idx="12"/>
          </p:nvPr>
        </p:nvSpPr>
        <p:spPr/>
        <p:txBody>
          <a:bodyPr/>
          <a:lstStyle>
            <a:lvl1pPr>
              <a:defRPr/>
            </a:lvl1pPr>
          </a:lstStyle>
          <a:p>
            <a:pPr>
              <a:defRPr/>
            </a:pPr>
            <a:fld id="{91E7760C-18B6-40B2-A8FE-A29B7636FE28}"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 Covidien   |   </a:t>
            </a:r>
            <a:fld id="{33CC3A1C-64C2-40C7-8007-1535CDE8CCED}" type="datetime4">
              <a:rPr lang="en-US"/>
              <a:pPr>
                <a:defRPr/>
              </a:pPr>
              <a:t>November 30, 2009</a:t>
            </a:fld>
            <a:r>
              <a:rPr lang="en-US"/>
              <a:t>   |   Confidential</a:t>
            </a:r>
          </a:p>
        </p:txBody>
      </p:sp>
      <p:sp>
        <p:nvSpPr>
          <p:cNvPr id="6" name="Footer Placeholder 5"/>
          <p:cNvSpPr>
            <a:spLocks noGrp="1"/>
          </p:cNvSpPr>
          <p:nvPr>
            <p:ph type="ftr" sz="quarter" idx="11"/>
          </p:nvPr>
        </p:nvSpPr>
        <p:spPr/>
        <p:txBody>
          <a:bodyPr/>
          <a:lstStyle>
            <a:lvl1pPr>
              <a:defRPr/>
            </a:lvl1pPr>
          </a:lstStyle>
          <a:p>
            <a:pPr>
              <a:defRPr/>
            </a:pPr>
            <a:r>
              <a:rPr lang="en-US"/>
              <a:t>Formerly Tyco Healthcare</a:t>
            </a:r>
          </a:p>
        </p:txBody>
      </p:sp>
      <p:sp>
        <p:nvSpPr>
          <p:cNvPr id="7" name="Slide Number Placeholder 6"/>
          <p:cNvSpPr>
            <a:spLocks noGrp="1"/>
          </p:cNvSpPr>
          <p:nvPr>
            <p:ph type="sldNum" sz="quarter" idx="12"/>
          </p:nvPr>
        </p:nvSpPr>
        <p:spPr/>
        <p:txBody>
          <a:bodyPr/>
          <a:lstStyle>
            <a:lvl1pPr>
              <a:defRPr/>
            </a:lvl1pPr>
          </a:lstStyle>
          <a:p>
            <a:pPr>
              <a:defRPr/>
            </a:pPr>
            <a:fld id="{B8414C1A-A828-4169-9598-0132832BA0C9}"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0" y="6407150"/>
            <a:ext cx="9140825" cy="457200"/>
          </a:xfrm>
          <a:prstGeom prst="rect">
            <a:avLst/>
          </a:prstGeom>
          <a:solidFill>
            <a:schemeClr val="accent2"/>
          </a:solidFill>
          <a:ln w="9525">
            <a:noFill/>
            <a:miter lim="800000"/>
            <a:headEnd/>
            <a:tailEnd/>
          </a:ln>
          <a:effectLst/>
        </p:spPr>
        <p:txBody>
          <a:bodyPr wrap="none" anchor="ctr"/>
          <a:lstStyle/>
          <a:p>
            <a:pPr algn="ctr" eaLnBrk="0" hangingPunct="0">
              <a:lnSpc>
                <a:spcPct val="90000"/>
              </a:lnSpc>
              <a:defRPr/>
            </a:pPr>
            <a:endParaRPr lang="en-US" dirty="0"/>
          </a:p>
        </p:txBody>
      </p:sp>
      <p:sp>
        <p:nvSpPr>
          <p:cNvPr id="24580" name="Rectangle 4"/>
          <p:cNvSpPr>
            <a:spLocks noChangeArrowheads="1"/>
          </p:cNvSpPr>
          <p:nvPr/>
        </p:nvSpPr>
        <p:spPr bwMode="auto">
          <a:xfrm>
            <a:off x="0" y="0"/>
            <a:ext cx="457200" cy="6856413"/>
          </a:xfrm>
          <a:prstGeom prst="rect">
            <a:avLst/>
          </a:prstGeom>
          <a:solidFill>
            <a:schemeClr val="hlink"/>
          </a:solidFill>
          <a:ln w="9525">
            <a:noFill/>
            <a:miter lim="800000"/>
            <a:headEnd/>
            <a:tailEnd/>
          </a:ln>
          <a:effectLst/>
        </p:spPr>
        <p:txBody>
          <a:bodyPr wrap="none" anchor="ctr"/>
          <a:lstStyle/>
          <a:p>
            <a:pPr algn="ctr" eaLnBrk="0" hangingPunct="0">
              <a:lnSpc>
                <a:spcPct val="90000"/>
              </a:lnSpc>
              <a:defRPr/>
            </a:pPr>
            <a:endParaRPr lang="en-US" dirty="0"/>
          </a:p>
        </p:txBody>
      </p:sp>
      <p:sp>
        <p:nvSpPr>
          <p:cNvPr id="24581" name="Rectangle 5"/>
          <p:cNvSpPr>
            <a:spLocks noChangeArrowheads="1"/>
          </p:cNvSpPr>
          <p:nvPr/>
        </p:nvSpPr>
        <p:spPr bwMode="auto">
          <a:xfrm>
            <a:off x="0" y="6407150"/>
            <a:ext cx="457200" cy="457200"/>
          </a:xfrm>
          <a:prstGeom prst="rect">
            <a:avLst/>
          </a:prstGeom>
          <a:solidFill>
            <a:srgbClr val="5C9735"/>
          </a:solidFill>
          <a:ln w="9525" algn="ctr">
            <a:noFill/>
            <a:miter lim="800000"/>
            <a:headEnd/>
            <a:tailEnd/>
          </a:ln>
          <a:effectLst/>
        </p:spPr>
        <p:txBody>
          <a:bodyPr wrap="none" anchor="ctr"/>
          <a:lstStyle/>
          <a:p>
            <a:pPr algn="ctr" eaLnBrk="0" hangingPunct="0">
              <a:lnSpc>
                <a:spcPct val="90000"/>
              </a:lnSpc>
              <a:defRPr/>
            </a:pPr>
            <a:endParaRPr lang="en-US" dirty="0"/>
          </a:p>
        </p:txBody>
      </p:sp>
      <p:sp>
        <p:nvSpPr>
          <p:cNvPr id="1029" name="Rectangle 6"/>
          <p:cNvSpPr>
            <a:spLocks noGrp="1" noChangeArrowheads="1"/>
          </p:cNvSpPr>
          <p:nvPr>
            <p:ph type="title"/>
          </p:nvPr>
        </p:nvSpPr>
        <p:spPr bwMode="auto">
          <a:xfrm>
            <a:off x="825500" y="317500"/>
            <a:ext cx="78613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Rectangle 7"/>
          <p:cNvSpPr>
            <a:spLocks noGrp="1" noChangeArrowheads="1"/>
          </p:cNvSpPr>
          <p:nvPr>
            <p:ph type="body" idx="1"/>
          </p:nvPr>
        </p:nvSpPr>
        <p:spPr bwMode="auto">
          <a:xfrm>
            <a:off x="825500" y="1738313"/>
            <a:ext cx="7861300" cy="4129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4" name="Rectangle 8"/>
          <p:cNvSpPr>
            <a:spLocks noGrp="1" noChangeArrowheads="1"/>
          </p:cNvSpPr>
          <p:nvPr>
            <p:ph type="dt" sz="half" idx="2"/>
          </p:nvPr>
        </p:nvSpPr>
        <p:spPr bwMode="auto">
          <a:xfrm>
            <a:off x="1146175" y="6524625"/>
            <a:ext cx="3336925" cy="3302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eaLnBrk="1" hangingPunct="1">
              <a:lnSpc>
                <a:spcPct val="100000"/>
              </a:lnSpc>
              <a:defRPr sz="800" b="0" dirty="0">
                <a:solidFill>
                  <a:schemeClr val="tx1"/>
                </a:solidFill>
              </a:defRPr>
            </a:lvl1pPr>
          </a:lstStyle>
          <a:p>
            <a:pPr>
              <a:defRPr/>
            </a:pPr>
            <a:r>
              <a:rPr lang="en-US"/>
              <a:t> </a:t>
            </a:r>
            <a:r>
              <a:rPr lang="en-US" err="1"/>
              <a:t>Covidien</a:t>
            </a:r>
            <a:r>
              <a:rPr lang="en-US"/>
              <a:t>   |   </a:t>
            </a:r>
            <a:fld id="{26AEF6D9-FDA6-4789-99AE-5A3F40D80499}" type="datetime4">
              <a:rPr lang="en-US"/>
              <a:pPr>
                <a:defRPr/>
              </a:pPr>
              <a:t>November 30, 2009</a:t>
            </a:fld>
            <a:r>
              <a:rPr lang="en-US"/>
              <a:t>   |   Confidential</a:t>
            </a:r>
          </a:p>
        </p:txBody>
      </p:sp>
      <p:sp>
        <p:nvSpPr>
          <p:cNvPr id="24585" name="Rectangle 9"/>
          <p:cNvSpPr>
            <a:spLocks noGrp="1" noChangeArrowheads="1"/>
          </p:cNvSpPr>
          <p:nvPr>
            <p:ph type="ftr" sz="quarter" idx="3"/>
          </p:nvPr>
        </p:nvSpPr>
        <p:spPr bwMode="auto">
          <a:xfrm>
            <a:off x="7239000" y="6526213"/>
            <a:ext cx="1450975" cy="32861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1" hangingPunct="1">
              <a:lnSpc>
                <a:spcPct val="100000"/>
              </a:lnSpc>
              <a:defRPr sz="800" b="0">
                <a:solidFill>
                  <a:schemeClr val="tx1"/>
                </a:solidFill>
              </a:defRPr>
            </a:lvl1pPr>
          </a:lstStyle>
          <a:p>
            <a:pPr>
              <a:defRPr/>
            </a:pPr>
            <a:r>
              <a:rPr lang="en-US"/>
              <a:t>Formerly Tyco Healthcare</a:t>
            </a:r>
          </a:p>
        </p:txBody>
      </p:sp>
      <p:sp>
        <p:nvSpPr>
          <p:cNvPr id="24586" name="Rectangle 10"/>
          <p:cNvSpPr>
            <a:spLocks noGrp="1" noChangeArrowheads="1"/>
          </p:cNvSpPr>
          <p:nvPr>
            <p:ph type="sldNum" sz="quarter" idx="4"/>
          </p:nvPr>
        </p:nvSpPr>
        <p:spPr bwMode="auto">
          <a:xfrm>
            <a:off x="838200" y="6524625"/>
            <a:ext cx="304800" cy="3302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ctr" eaLnBrk="1" hangingPunct="1">
              <a:lnSpc>
                <a:spcPct val="100000"/>
              </a:lnSpc>
              <a:defRPr sz="800" b="0">
                <a:solidFill>
                  <a:schemeClr val="tx1"/>
                </a:solidFill>
              </a:defRPr>
            </a:lvl1pPr>
          </a:lstStyle>
          <a:p>
            <a:pPr>
              <a:defRPr/>
            </a:pPr>
            <a:fld id="{A4F2B75B-59E6-46DD-8EF4-966EBD827925}" type="slidenum">
              <a:rPr lang="en-US"/>
              <a:pPr>
                <a:defRPr/>
              </a:pPr>
              <a:t>‹#›</a:t>
            </a:fld>
            <a:r>
              <a:rPr lang="en-US"/>
              <a:t>   |</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lnSpc>
          <a:spcPts val="1800"/>
        </a:lnSpc>
        <a:spcBef>
          <a:spcPct val="0"/>
        </a:spcBef>
        <a:spcAft>
          <a:spcPct val="0"/>
        </a:spcAft>
        <a:defRPr sz="1500">
          <a:solidFill>
            <a:schemeClr val="tx1"/>
          </a:solidFill>
          <a:latin typeface="+mn-lt"/>
          <a:ea typeface="+mn-ea"/>
          <a:cs typeface="+mn-cs"/>
        </a:defRPr>
      </a:lvl1pPr>
      <a:lvl2pPr marL="742950" indent="-285750" algn="l" rtl="0" eaLnBrk="0" fontAlgn="base" hangingPunct="0">
        <a:lnSpc>
          <a:spcPts val="1800"/>
        </a:lnSpc>
        <a:spcBef>
          <a:spcPct val="0"/>
        </a:spcBef>
        <a:spcAft>
          <a:spcPct val="0"/>
        </a:spcAft>
        <a:buFont typeface="Arial" charset="0"/>
        <a:buChar char="–"/>
        <a:defRPr sz="1500">
          <a:solidFill>
            <a:schemeClr val="tx1"/>
          </a:solidFill>
          <a:latin typeface="+mn-lt"/>
        </a:defRPr>
      </a:lvl2pPr>
      <a:lvl3pPr marL="1143000" indent="-228600" algn="l" rtl="0" eaLnBrk="0" fontAlgn="base" hangingPunct="0">
        <a:lnSpc>
          <a:spcPts val="1800"/>
        </a:lnSpc>
        <a:spcBef>
          <a:spcPct val="0"/>
        </a:spcBef>
        <a:spcAft>
          <a:spcPct val="0"/>
        </a:spcAft>
        <a:buFont typeface="Arial" charset="0"/>
        <a:buChar char="–"/>
        <a:defRPr sz="1500">
          <a:solidFill>
            <a:schemeClr val="tx1"/>
          </a:solidFill>
          <a:latin typeface="+mn-lt"/>
        </a:defRPr>
      </a:lvl3pPr>
      <a:lvl4pPr marL="1600200" indent="-228600" algn="l" rtl="0" eaLnBrk="0" fontAlgn="base" hangingPunct="0">
        <a:lnSpc>
          <a:spcPts val="1800"/>
        </a:lnSpc>
        <a:spcBef>
          <a:spcPct val="0"/>
        </a:spcBef>
        <a:spcAft>
          <a:spcPct val="0"/>
        </a:spcAft>
        <a:buChar char="–"/>
        <a:defRPr sz="1500">
          <a:solidFill>
            <a:schemeClr val="tx1"/>
          </a:solidFill>
          <a:latin typeface="+mn-lt"/>
        </a:defRPr>
      </a:lvl4pPr>
      <a:lvl5pPr marL="2057400" indent="-228600" algn="l" rtl="0" eaLnBrk="0" fontAlgn="base" hangingPunct="0">
        <a:lnSpc>
          <a:spcPts val="1800"/>
        </a:lnSpc>
        <a:spcBef>
          <a:spcPct val="0"/>
        </a:spcBef>
        <a:spcAft>
          <a:spcPct val="0"/>
        </a:spcAft>
        <a:buFont typeface="Arial" charset="0"/>
        <a:buChar char="–"/>
        <a:defRPr sz="1500">
          <a:solidFill>
            <a:schemeClr val="tx1"/>
          </a:solidFill>
          <a:latin typeface="+mn-lt"/>
        </a:defRPr>
      </a:lvl5pPr>
      <a:lvl6pPr marL="2514600" indent="-228600" algn="l" rtl="0" fontAlgn="base">
        <a:lnSpc>
          <a:spcPts val="1800"/>
        </a:lnSpc>
        <a:spcBef>
          <a:spcPct val="0"/>
        </a:spcBef>
        <a:spcAft>
          <a:spcPct val="0"/>
        </a:spcAft>
        <a:buFont typeface="Arial" charset="0"/>
        <a:buChar char="–"/>
        <a:defRPr sz="1500">
          <a:solidFill>
            <a:schemeClr val="tx1"/>
          </a:solidFill>
          <a:latin typeface="+mn-lt"/>
        </a:defRPr>
      </a:lvl6pPr>
      <a:lvl7pPr marL="2971800" indent="-228600" algn="l" rtl="0" fontAlgn="base">
        <a:lnSpc>
          <a:spcPts val="1800"/>
        </a:lnSpc>
        <a:spcBef>
          <a:spcPct val="0"/>
        </a:spcBef>
        <a:spcAft>
          <a:spcPct val="0"/>
        </a:spcAft>
        <a:buFont typeface="Arial" charset="0"/>
        <a:buChar char="–"/>
        <a:defRPr sz="1500">
          <a:solidFill>
            <a:schemeClr val="tx1"/>
          </a:solidFill>
          <a:latin typeface="+mn-lt"/>
        </a:defRPr>
      </a:lvl7pPr>
      <a:lvl8pPr marL="3429000" indent="-228600" algn="l" rtl="0" fontAlgn="base">
        <a:lnSpc>
          <a:spcPts val="1800"/>
        </a:lnSpc>
        <a:spcBef>
          <a:spcPct val="0"/>
        </a:spcBef>
        <a:spcAft>
          <a:spcPct val="0"/>
        </a:spcAft>
        <a:buFont typeface="Arial" charset="0"/>
        <a:buChar char="–"/>
        <a:defRPr sz="1500">
          <a:solidFill>
            <a:schemeClr val="tx1"/>
          </a:solidFill>
          <a:latin typeface="+mn-lt"/>
        </a:defRPr>
      </a:lvl8pPr>
      <a:lvl9pPr marL="3886200" indent="-228600" algn="l" rtl="0" fontAlgn="base">
        <a:lnSpc>
          <a:spcPts val="1800"/>
        </a:lnSpc>
        <a:spcBef>
          <a:spcPct val="0"/>
        </a:spcBef>
        <a:spcAft>
          <a:spcPct val="0"/>
        </a:spcAft>
        <a:buFont typeface="Arial" charset="0"/>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ctr" eaLnBrk="0" hangingPunct="0">
              <a:lnSpc>
                <a:spcPct val="90000"/>
              </a:lnSpc>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lnSpc>
                <a:spcPct val="90000"/>
              </a:lnSpc>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lnSpc>
                <a:spcPct val="90000"/>
              </a:lnSpc>
              <a:defRPr kumimoji="0" sz="1000" smtClean="0">
                <a:solidFill>
                  <a:schemeClr val="tx1"/>
                </a:solidFill>
              </a:defRPr>
            </a:lvl1pPr>
            <a:extLst/>
          </a:lstStyle>
          <a:p>
            <a:pPr>
              <a:defRPr/>
            </a:pPr>
            <a:r>
              <a:rPr lang="en-US"/>
              <a:t> Covidien   |   </a:t>
            </a:r>
            <a:fld id="{F46E48DC-63CB-429B-B84D-6BEBDD08B910}" type="datetime4">
              <a:rPr lang="en-US"/>
              <a:pPr>
                <a:defRPr/>
              </a:pPr>
              <a:t>November 30, 2009</a:t>
            </a:fld>
            <a:r>
              <a:rPr lang="en-US"/>
              <a:t>   |   Confidential</a:t>
            </a: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lnSpc>
                <a:spcPct val="90000"/>
              </a:lnSpc>
              <a:defRPr kumimoji="0" sz="1000" smtClean="0">
                <a:solidFill>
                  <a:schemeClr val="tx1"/>
                </a:solidFill>
              </a:defRPr>
            </a:lvl1pPr>
            <a:extLst/>
          </a:lstStyle>
          <a:p>
            <a:pPr>
              <a:defRPr/>
            </a:pPr>
            <a:r>
              <a:rPr lang="en-US"/>
              <a:t>Formerly Tyco Healthcare</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lnSpc>
                <a:spcPct val="90000"/>
              </a:lnSpc>
              <a:defRPr kumimoji="0" sz="1000" b="0" smtClean="0">
                <a:solidFill>
                  <a:schemeClr val="tx1"/>
                </a:solidFill>
              </a:defRPr>
            </a:lvl1pPr>
            <a:extLst/>
          </a:lstStyle>
          <a:p>
            <a:pPr>
              <a:defRPr/>
            </a:pPr>
            <a:fld id="{43322363-C295-4AA4-B54B-D59E368F1DCF}" type="slidenum">
              <a:rPr lang="en-US"/>
              <a:pPr>
                <a:defRPr/>
              </a:pPr>
              <a:t>‹#›</a:t>
            </a:fld>
            <a:r>
              <a:rPr lang="en-US"/>
              <a:t>   |</a:t>
            </a:r>
            <a:endParaRPr lang="en-US"/>
          </a:p>
        </p:txBody>
      </p:sp>
    </p:spTree>
  </p:cSld>
  <p:clrMap bg1="lt1" tx1="dk1" bg2="lt2" tx2="dk2" accent1="accent1" accent2="accent2" accent3="accent3" accent4="accent4" accent5="accent5" accent6="accent6" hlink="hlink" folHlink="folHlink"/>
  <p:sldLayoutIdLst>
    <p:sldLayoutId id="2147483711" r:id="rId1"/>
    <p:sldLayoutId id="2147483699" r:id="rId2"/>
    <p:sldLayoutId id="2147483712" r:id="rId3"/>
    <p:sldLayoutId id="2147483713" r:id="rId4"/>
    <p:sldLayoutId id="2147483714" r:id="rId5"/>
    <p:sldLayoutId id="2147483715" r:id="rId6"/>
    <p:sldLayoutId id="2147483698" r:id="rId7"/>
    <p:sldLayoutId id="2147483716" r:id="rId8"/>
    <p:sldLayoutId id="2147483717" r:id="rId9"/>
    <p:sldLayoutId id="2147483697" r:id="rId10"/>
    <p:sldLayoutId id="2147483696" r:id="rId11"/>
    <p:sldLayoutId id="2147483718" r:id="rId12"/>
  </p:sldLayoutIdLst>
  <p:hf hdr="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hyperlink" Target="http://www.thewolfegroup.com/consultant_kevin_mulligan.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linkedin.com/pub/kevin-mulligan/13/307/111" TargetMode="External"/><Relationship Id="rId4" Type="http://schemas.openxmlformats.org/officeDocument/2006/relationships/hyperlink" Target="http://www.thewolfegroup.com/sitebuildercontent/sitebuilderfiles/covidien_counts_on_machinery_and_materials_in_package_development.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259014" y="1267777"/>
            <a:ext cx="8458200" cy="1470025"/>
          </a:xfrm>
        </p:spPr>
        <p:txBody>
          <a:bodyPr/>
          <a:lstStyle/>
          <a:p>
            <a:pPr fontAlgn="auto">
              <a:spcAft>
                <a:spcPts val="0"/>
              </a:spcAft>
              <a:defRPr/>
            </a:pPr>
            <a:r>
              <a:rPr lang="en-US" sz="3600" dirty="0" smtClean="0"/>
              <a:t>Healthcare Packaging</a:t>
            </a:r>
            <a:br>
              <a:rPr lang="en-US" sz="3600" dirty="0" smtClean="0"/>
            </a:br>
            <a:r>
              <a:rPr lang="en-US" sz="3600" dirty="0" smtClean="0"/>
              <a:t>Sustainability</a:t>
            </a:r>
          </a:p>
        </p:txBody>
      </p:sp>
      <p:sp>
        <p:nvSpPr>
          <p:cNvPr id="13315" name="Rectangle 3"/>
          <p:cNvSpPr>
            <a:spLocks noGrp="1" noChangeArrowheads="1"/>
          </p:cNvSpPr>
          <p:nvPr>
            <p:ph type="subTitle" idx="1"/>
          </p:nvPr>
        </p:nvSpPr>
        <p:spPr>
          <a:xfrm>
            <a:off x="-2543175" y="3757613"/>
            <a:ext cx="7497763" cy="990600"/>
          </a:xfrm>
        </p:spPr>
        <p:txBody>
          <a:bodyPr>
            <a:normAutofit/>
          </a:bodyPr>
          <a:lstStyle/>
          <a:p>
            <a:pPr marL="63500" marR="0">
              <a:lnSpc>
                <a:spcPct val="80000"/>
              </a:lnSpc>
            </a:pPr>
            <a:r>
              <a:rPr lang="en-US" sz="1500" smtClean="0"/>
              <a:t>Kevin Mulligan</a:t>
            </a:r>
          </a:p>
          <a:p>
            <a:pPr marL="63500" marR="0">
              <a:lnSpc>
                <a:spcPct val="80000"/>
              </a:lnSpc>
            </a:pPr>
            <a:r>
              <a:rPr lang="en-US" sz="1500" smtClean="0"/>
              <a:t>KMC Consulting</a:t>
            </a:r>
          </a:p>
          <a:p>
            <a:pPr marL="63500" marR="0">
              <a:lnSpc>
                <a:spcPct val="80000"/>
              </a:lnSpc>
            </a:pPr>
            <a:r>
              <a:rPr lang="en-US" sz="1500" smtClean="0"/>
              <a:t>Sterile Medical Device</a:t>
            </a:r>
          </a:p>
          <a:p>
            <a:pPr marL="63500" marR="0">
              <a:lnSpc>
                <a:spcPct val="80000"/>
              </a:lnSpc>
            </a:pPr>
            <a:r>
              <a:rPr lang="en-US" sz="1500" smtClean="0"/>
              <a:t>Packaging  Specialist</a:t>
            </a:r>
          </a:p>
          <a:p>
            <a:pPr marL="63500" marR="0">
              <a:lnSpc>
                <a:spcPct val="80000"/>
              </a:lnSpc>
            </a:pPr>
            <a:endParaRPr lang="en-US" sz="1500" smtClean="0"/>
          </a:p>
        </p:txBody>
      </p:sp>
      <p:pic>
        <p:nvPicPr>
          <p:cNvPr id="28675" name="Picture 2" descr="C:\Users\kevin\Pictures\2009_10_08\IMG_1477.JPG"/>
          <p:cNvPicPr>
            <a:picLocks noChangeAspect="1" noChangeArrowheads="1"/>
          </p:cNvPicPr>
          <p:nvPr/>
        </p:nvPicPr>
        <p:blipFill>
          <a:blip r:embed="rId3"/>
          <a:srcRect/>
          <a:stretch>
            <a:fillRect/>
          </a:stretch>
        </p:blipFill>
        <p:spPr bwMode="auto">
          <a:xfrm>
            <a:off x="5397500" y="0"/>
            <a:ext cx="3746500" cy="541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idx="1"/>
          </p:nvPr>
        </p:nvSpPr>
        <p:spPr/>
        <p:txBody>
          <a:bodyPr/>
          <a:lstStyle/>
          <a:p>
            <a:pPr marL="285750" indent="-285750"/>
            <a:endParaRPr lang="en-US" smtClean="0"/>
          </a:p>
          <a:p>
            <a:pPr marL="285750" indent="-285750">
              <a:buFontTx/>
              <a:buAutoNum type="arabicPeriod"/>
            </a:pPr>
            <a:endParaRPr lang="en-US" smtClean="0"/>
          </a:p>
          <a:p>
            <a:pPr marL="285750" indent="-285750">
              <a:buFontTx/>
              <a:buAutoNum type="arabicPeriod"/>
            </a:pPr>
            <a:endParaRPr lang="en-US" smtClean="0"/>
          </a:p>
        </p:txBody>
      </p:sp>
      <p:sp>
        <p:nvSpPr>
          <p:cNvPr id="47106"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4710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710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04686E5-E5F3-42B5-AD9E-A897B4B29B92}" type="slidenum">
              <a:rPr lang="en-US"/>
              <a:pPr/>
              <a:t>10</a:t>
            </a:fld>
            <a:r>
              <a:rPr lang="en-US"/>
              <a:t>   |</a:t>
            </a:r>
          </a:p>
        </p:txBody>
      </p:sp>
      <p:sp>
        <p:nvSpPr>
          <p:cNvPr id="544770" name="Rectangle 2"/>
          <p:cNvSpPr>
            <a:spLocks noGrp="1" noChangeArrowheads="1"/>
          </p:cNvSpPr>
          <p:nvPr>
            <p:ph type="title"/>
          </p:nvPr>
        </p:nvSpPr>
        <p:spPr/>
        <p:txBody>
          <a:bodyPr/>
          <a:lstStyle/>
          <a:p>
            <a:pPr fontAlgn="auto">
              <a:spcAft>
                <a:spcPts val="0"/>
              </a:spcAft>
              <a:defRPr/>
            </a:pPr>
            <a:r>
              <a:rPr lang="en-US" sz="3600" dirty="0"/>
              <a:t>Packaging Waste </a:t>
            </a:r>
            <a:r>
              <a:rPr lang="en-US" sz="3600" dirty="0" smtClean="0"/>
              <a:t>Spider Diagram</a:t>
            </a:r>
            <a:endParaRPr lang="en-US" sz="3600" dirty="0"/>
          </a:p>
        </p:txBody>
      </p:sp>
      <p:sp>
        <p:nvSpPr>
          <p:cNvPr id="544772" name="Text Box 4"/>
          <p:cNvSpPr txBox="1">
            <a:spLocks noChangeArrowheads="1"/>
          </p:cNvSpPr>
          <p:nvPr/>
        </p:nvSpPr>
        <p:spPr bwMode="auto">
          <a:xfrm>
            <a:off x="736600" y="2074863"/>
            <a:ext cx="7715250" cy="3170237"/>
          </a:xfrm>
          <a:prstGeom prst="rect">
            <a:avLst/>
          </a:prstGeom>
          <a:noFill/>
          <a:ln w="3175" algn="ctr">
            <a:noFill/>
            <a:miter lim="800000"/>
            <a:headEnd/>
            <a:tailEnd/>
          </a:ln>
        </p:spPr>
        <p:txBody>
          <a:bodyPr>
            <a:spAutoFit/>
          </a:bodyPr>
          <a:lstStyle/>
          <a:p>
            <a:pPr>
              <a:lnSpc>
                <a:spcPts val="2400"/>
              </a:lnSpc>
              <a:tabLst>
                <a:tab pos="6464300" algn="r"/>
              </a:tabLst>
            </a:pPr>
            <a:r>
              <a:rPr lang="en-US" sz="2400" b="0">
                <a:solidFill>
                  <a:srgbClr val="274200"/>
                </a:solidFill>
              </a:rPr>
              <a:t>Provides an objective environmental assessment</a:t>
            </a: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Software is used as an industry standard in retail markets  </a:t>
            </a: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Accepted by key Health Care providers:  Kaiser Permanent, Inova, Yale Medical</a:t>
            </a:r>
          </a:p>
          <a:p>
            <a:pPr>
              <a:lnSpc>
                <a:spcPts val="2400"/>
              </a:lnSpc>
              <a:tabLst>
                <a:tab pos="6464300" algn="r"/>
              </a:tabLst>
            </a:pPr>
            <a:endParaRPr lang="en-US" sz="2400" b="0">
              <a:solidFill>
                <a:srgbClr val="274200"/>
              </a:solidFill>
            </a:endParaRP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Hospitals can objectively see benefit and comparison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47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477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47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p:txBody>
          <a:bodyPr/>
          <a:lstStyle/>
          <a:p>
            <a:endParaRPr lang="en-US" smtClean="0"/>
          </a:p>
        </p:txBody>
      </p:sp>
      <p:sp>
        <p:nvSpPr>
          <p:cNvPr id="49154"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915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915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D84550F-009D-4CB4-A1F9-AC45992CE3F5}" type="slidenum">
              <a:rPr lang="en-US"/>
              <a:pPr/>
              <a:t>11</a:t>
            </a:fld>
            <a:r>
              <a:rPr lang="en-US"/>
              <a:t>   |</a:t>
            </a:r>
          </a:p>
        </p:txBody>
      </p:sp>
      <p:sp>
        <p:nvSpPr>
          <p:cNvPr id="566274" name="Rectangle 2"/>
          <p:cNvSpPr>
            <a:spLocks noGrp="1" noChangeArrowheads="1"/>
          </p:cNvSpPr>
          <p:nvPr>
            <p:ph type="title"/>
          </p:nvPr>
        </p:nvSpPr>
        <p:spPr>
          <a:xfrm>
            <a:off x="825500" y="317500"/>
            <a:ext cx="7861300" cy="596900"/>
          </a:xfrm>
        </p:spPr>
        <p:txBody>
          <a:bodyPr/>
          <a:lstStyle/>
          <a:p>
            <a:pPr fontAlgn="auto">
              <a:spcAft>
                <a:spcPts val="0"/>
              </a:spcAft>
              <a:defRPr/>
            </a:pPr>
            <a:r>
              <a:rPr lang="en-US" sz="2800" dirty="0"/>
              <a:t>Package Modeling Software: Data Entry</a:t>
            </a:r>
          </a:p>
        </p:txBody>
      </p:sp>
      <p:pic>
        <p:nvPicPr>
          <p:cNvPr id="49158" name="Picture 4"/>
          <p:cNvPicPr>
            <a:picLocks noChangeAspect="1" noChangeArrowheads="1"/>
          </p:cNvPicPr>
          <p:nvPr/>
        </p:nvPicPr>
        <p:blipFill>
          <a:blip r:embed="rId3"/>
          <a:srcRect/>
          <a:stretch>
            <a:fillRect/>
          </a:stretch>
        </p:blipFill>
        <p:spPr bwMode="auto">
          <a:xfrm>
            <a:off x="504825" y="1109663"/>
            <a:ext cx="8343900" cy="4910137"/>
          </a:xfrm>
          <a:prstGeom prst="rect">
            <a:avLst/>
          </a:prstGeom>
          <a:noFill/>
          <a:ln w="9525">
            <a:noFill/>
            <a:miter lim="800000"/>
            <a:headEnd/>
            <a:tailEnd/>
          </a:ln>
        </p:spPr>
      </p:pic>
      <p:sp>
        <p:nvSpPr>
          <p:cNvPr id="566277" name="AutoShape 5"/>
          <p:cNvSpPr>
            <a:spLocks noChangeArrowheads="1"/>
          </p:cNvSpPr>
          <p:nvPr/>
        </p:nvSpPr>
        <p:spPr bwMode="auto">
          <a:xfrm>
            <a:off x="3695700" y="3951288"/>
            <a:ext cx="1943100" cy="571500"/>
          </a:xfrm>
          <a:prstGeom prst="wedgeRectCallout">
            <a:avLst>
              <a:gd name="adj1" fmla="val 111847"/>
              <a:gd name="adj2" fmla="val -228611"/>
            </a:avLst>
          </a:prstGeom>
          <a:gradFill rotWithShape="1">
            <a:gsLst>
              <a:gs pos="0">
                <a:schemeClr val="accent2"/>
              </a:gs>
              <a:gs pos="50000">
                <a:schemeClr val="bg1"/>
              </a:gs>
              <a:gs pos="100000">
                <a:schemeClr val="accent2"/>
              </a:gs>
            </a:gsLst>
            <a:lin ang="5400000" scaled="1"/>
          </a:gradFill>
          <a:ln w="3175" algn="ctr">
            <a:solidFill>
              <a:srgbClr val="000A52"/>
            </a:solidFill>
            <a:miter lim="800000"/>
            <a:headEnd/>
            <a:tailEnd/>
          </a:ln>
          <a:effectLst/>
        </p:spPr>
        <p:txBody>
          <a:bodyPr/>
          <a:lstStyle/>
          <a:p>
            <a:pPr algn="ctr" eaLnBrk="0" hangingPunct="0">
              <a:lnSpc>
                <a:spcPct val="90000"/>
              </a:lnSpc>
              <a:tabLst>
                <a:tab pos="6464300" algn="r"/>
              </a:tabLst>
              <a:defRPr/>
            </a:pPr>
            <a:r>
              <a:rPr lang="en-US" sz="1400" dirty="0"/>
              <a:t>Packaging attributes are entered here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idx="1"/>
          </p:nvPr>
        </p:nvSpPr>
        <p:spPr/>
        <p:txBody>
          <a:bodyPr/>
          <a:lstStyle/>
          <a:p>
            <a:endParaRPr lang="en-US" smtClean="0"/>
          </a:p>
        </p:txBody>
      </p:sp>
      <p:sp>
        <p:nvSpPr>
          <p:cNvPr id="51202"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120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120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DE4FBF-7525-4083-A0C8-CF1BC19175CC}" type="slidenum">
              <a:rPr lang="en-US"/>
              <a:pPr/>
              <a:t>12</a:t>
            </a:fld>
            <a:r>
              <a:rPr lang="en-US"/>
              <a:t>   |</a:t>
            </a:r>
          </a:p>
        </p:txBody>
      </p:sp>
      <p:sp>
        <p:nvSpPr>
          <p:cNvPr id="567298" name="Rectangle 2"/>
          <p:cNvSpPr>
            <a:spLocks noGrp="1" noChangeArrowheads="1"/>
          </p:cNvSpPr>
          <p:nvPr>
            <p:ph type="title"/>
          </p:nvPr>
        </p:nvSpPr>
        <p:spPr>
          <a:xfrm>
            <a:off x="825500" y="317500"/>
            <a:ext cx="7861300" cy="596900"/>
          </a:xfrm>
        </p:spPr>
        <p:txBody>
          <a:bodyPr/>
          <a:lstStyle/>
          <a:p>
            <a:pPr fontAlgn="auto">
              <a:spcAft>
                <a:spcPts val="0"/>
              </a:spcAft>
              <a:defRPr/>
            </a:pPr>
            <a:r>
              <a:rPr lang="en-US" sz="2800" dirty="0"/>
              <a:t>Package Modeling Software: Materials Data</a:t>
            </a:r>
          </a:p>
        </p:txBody>
      </p:sp>
      <p:pic>
        <p:nvPicPr>
          <p:cNvPr id="51206" name="Picture 4"/>
          <p:cNvPicPr>
            <a:picLocks noChangeAspect="1" noChangeArrowheads="1"/>
          </p:cNvPicPr>
          <p:nvPr/>
        </p:nvPicPr>
        <p:blipFill>
          <a:blip r:embed="rId3"/>
          <a:srcRect/>
          <a:stretch>
            <a:fillRect/>
          </a:stretch>
        </p:blipFill>
        <p:spPr bwMode="auto">
          <a:xfrm>
            <a:off x="687388" y="1349375"/>
            <a:ext cx="8456612" cy="4514850"/>
          </a:xfrm>
          <a:prstGeom prst="rect">
            <a:avLst/>
          </a:prstGeom>
          <a:noFill/>
          <a:ln w="9525">
            <a:noFill/>
            <a:miter lim="800000"/>
            <a:headEnd/>
            <a:tailEnd/>
          </a:ln>
        </p:spPr>
      </p:pic>
      <p:sp>
        <p:nvSpPr>
          <p:cNvPr id="567301" name="AutoShape 5"/>
          <p:cNvSpPr>
            <a:spLocks noChangeArrowheads="1"/>
          </p:cNvSpPr>
          <p:nvPr/>
        </p:nvSpPr>
        <p:spPr bwMode="auto">
          <a:xfrm>
            <a:off x="6908800" y="3403600"/>
            <a:ext cx="1943100" cy="1054100"/>
          </a:xfrm>
          <a:prstGeom prst="wedgeRectCallout">
            <a:avLst>
              <a:gd name="adj1" fmla="val -112991"/>
              <a:gd name="adj2" fmla="val -208282"/>
            </a:avLst>
          </a:prstGeom>
          <a:gradFill rotWithShape="1">
            <a:gsLst>
              <a:gs pos="0">
                <a:schemeClr val="accent2"/>
              </a:gs>
              <a:gs pos="50000">
                <a:schemeClr val="bg1"/>
              </a:gs>
              <a:gs pos="100000">
                <a:schemeClr val="accent2"/>
              </a:gs>
            </a:gsLst>
            <a:lin ang="5400000" scaled="1"/>
          </a:gradFill>
          <a:ln w="3175" algn="ctr">
            <a:solidFill>
              <a:srgbClr val="000A52"/>
            </a:solidFill>
            <a:miter lim="800000"/>
            <a:headEnd/>
            <a:tailEnd/>
          </a:ln>
          <a:effectLst/>
        </p:spPr>
        <p:txBody>
          <a:bodyPr/>
          <a:lstStyle/>
          <a:p>
            <a:pPr algn="ctr" eaLnBrk="0" hangingPunct="0">
              <a:lnSpc>
                <a:spcPct val="90000"/>
              </a:lnSpc>
              <a:tabLst>
                <a:tab pos="6464300" algn="r"/>
              </a:tabLst>
              <a:defRPr/>
            </a:pPr>
            <a:r>
              <a:rPr lang="en-US" sz="1400" dirty="0"/>
              <a:t>attributes and numerical standards are assigned to each packaging material</a:t>
            </a:r>
          </a:p>
        </p:txBody>
      </p:sp>
      <p:sp>
        <p:nvSpPr>
          <p:cNvPr id="567302" name="AutoShape 6"/>
          <p:cNvSpPr>
            <a:spLocks noChangeArrowheads="1"/>
          </p:cNvSpPr>
          <p:nvPr/>
        </p:nvSpPr>
        <p:spPr bwMode="auto">
          <a:xfrm>
            <a:off x="4154488" y="4205288"/>
            <a:ext cx="1943100" cy="876300"/>
          </a:xfrm>
          <a:prstGeom prst="wedgeRectCallout">
            <a:avLst>
              <a:gd name="adj1" fmla="val -130639"/>
              <a:gd name="adj2" fmla="val -267935"/>
            </a:avLst>
          </a:prstGeom>
          <a:gradFill rotWithShape="1">
            <a:gsLst>
              <a:gs pos="0">
                <a:schemeClr val="accent2"/>
              </a:gs>
              <a:gs pos="50000">
                <a:schemeClr val="bg1"/>
              </a:gs>
              <a:gs pos="100000">
                <a:schemeClr val="accent2"/>
              </a:gs>
            </a:gsLst>
            <a:lin ang="5400000" scaled="1"/>
          </a:gradFill>
          <a:ln w="3175" algn="ctr">
            <a:solidFill>
              <a:srgbClr val="000A52"/>
            </a:solidFill>
            <a:miter lim="800000"/>
            <a:headEnd/>
            <a:tailEnd/>
          </a:ln>
          <a:effectLst/>
        </p:spPr>
        <p:txBody>
          <a:bodyPr/>
          <a:lstStyle/>
          <a:p>
            <a:pPr algn="ctr" eaLnBrk="0" hangingPunct="0">
              <a:lnSpc>
                <a:spcPct val="90000"/>
              </a:lnSpc>
              <a:tabLst>
                <a:tab pos="6464300" algn="r"/>
              </a:tabLst>
              <a:defRPr/>
            </a:pPr>
            <a:r>
              <a:rPr lang="en-US" sz="1400" dirty="0"/>
              <a:t>Common packaging materials are available to choose from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idx="1"/>
          </p:nvPr>
        </p:nvSpPr>
        <p:spPr/>
        <p:txBody>
          <a:bodyPr/>
          <a:lstStyle/>
          <a:p>
            <a:endParaRPr lang="en-US" smtClean="0"/>
          </a:p>
        </p:txBody>
      </p:sp>
      <p:sp>
        <p:nvSpPr>
          <p:cNvPr id="5325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325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325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8EC8B53-B6FB-46D0-85BC-F0198A857839}" type="slidenum">
              <a:rPr lang="en-US"/>
              <a:pPr/>
              <a:t>13</a:t>
            </a:fld>
            <a:r>
              <a:rPr lang="en-US"/>
              <a:t>   |</a:t>
            </a:r>
          </a:p>
        </p:txBody>
      </p:sp>
      <p:sp>
        <p:nvSpPr>
          <p:cNvPr id="568322" name="Rectangle 2"/>
          <p:cNvSpPr>
            <a:spLocks noGrp="1" noChangeArrowheads="1"/>
          </p:cNvSpPr>
          <p:nvPr>
            <p:ph type="title"/>
          </p:nvPr>
        </p:nvSpPr>
        <p:spPr>
          <a:xfrm>
            <a:off x="825500" y="317500"/>
            <a:ext cx="7861300" cy="596900"/>
          </a:xfrm>
        </p:spPr>
        <p:txBody>
          <a:bodyPr/>
          <a:lstStyle/>
          <a:p>
            <a:pPr fontAlgn="auto">
              <a:spcAft>
                <a:spcPts val="0"/>
              </a:spcAft>
              <a:defRPr/>
            </a:pPr>
            <a:r>
              <a:rPr lang="en-US" sz="2800" dirty="0"/>
              <a:t>Package Modeling Software: Calculations</a:t>
            </a:r>
          </a:p>
        </p:txBody>
      </p:sp>
      <p:pic>
        <p:nvPicPr>
          <p:cNvPr id="53254" name="Picture 4"/>
          <p:cNvPicPr>
            <a:picLocks noChangeAspect="1" noChangeArrowheads="1"/>
          </p:cNvPicPr>
          <p:nvPr/>
        </p:nvPicPr>
        <p:blipFill>
          <a:blip r:embed="rId3"/>
          <a:srcRect/>
          <a:stretch>
            <a:fillRect/>
          </a:stretch>
        </p:blipFill>
        <p:spPr bwMode="auto">
          <a:xfrm>
            <a:off x="517525" y="1004888"/>
            <a:ext cx="8113713" cy="4999037"/>
          </a:xfrm>
          <a:prstGeom prst="rect">
            <a:avLst/>
          </a:prstGeom>
          <a:noFill/>
          <a:ln w="9525">
            <a:noFill/>
            <a:miter lim="800000"/>
            <a:headEnd/>
            <a:tailEnd/>
          </a:ln>
        </p:spPr>
      </p:pic>
      <p:sp>
        <p:nvSpPr>
          <p:cNvPr id="568325" name="AutoShape 5"/>
          <p:cNvSpPr>
            <a:spLocks noChangeArrowheads="1"/>
          </p:cNvSpPr>
          <p:nvPr/>
        </p:nvSpPr>
        <p:spPr bwMode="auto">
          <a:xfrm>
            <a:off x="6261100" y="4330700"/>
            <a:ext cx="1943100" cy="1143000"/>
          </a:xfrm>
          <a:prstGeom prst="wedgeRectCallout">
            <a:avLst>
              <a:gd name="adj1" fmla="val -139787"/>
              <a:gd name="adj2" fmla="val -172639"/>
            </a:avLst>
          </a:prstGeom>
          <a:gradFill rotWithShape="1">
            <a:gsLst>
              <a:gs pos="0">
                <a:schemeClr val="accent2"/>
              </a:gs>
              <a:gs pos="50000">
                <a:schemeClr val="bg1"/>
              </a:gs>
              <a:gs pos="100000">
                <a:schemeClr val="accent2"/>
              </a:gs>
            </a:gsLst>
            <a:lin ang="5400000" scaled="1"/>
          </a:gradFill>
          <a:ln w="3175" algn="ctr">
            <a:solidFill>
              <a:srgbClr val="000A52"/>
            </a:solidFill>
            <a:miter lim="800000"/>
            <a:headEnd/>
            <a:tailEnd/>
          </a:ln>
          <a:effectLst/>
        </p:spPr>
        <p:txBody>
          <a:bodyPr/>
          <a:lstStyle/>
          <a:p>
            <a:pPr algn="ctr" eaLnBrk="0" hangingPunct="0">
              <a:lnSpc>
                <a:spcPct val="90000"/>
              </a:lnSpc>
              <a:tabLst>
                <a:tab pos="6464300" algn="r"/>
              </a:tabLst>
              <a:defRPr/>
            </a:pPr>
            <a:r>
              <a:rPr lang="en-US" sz="1400" dirty="0"/>
              <a:t>The packaging material standards are used to perform a series of calculations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idx="1"/>
          </p:nvPr>
        </p:nvSpPr>
        <p:spPr>
          <a:xfrm>
            <a:off x="825500" y="1066800"/>
            <a:ext cx="8318500" cy="4800600"/>
          </a:xfrm>
        </p:spPr>
        <p:txBody>
          <a:bodyPr/>
          <a:lstStyle/>
          <a:p>
            <a:pPr>
              <a:buFontTx/>
              <a:buChar char="•"/>
            </a:pPr>
            <a:endParaRPr lang="en-US" sz="1800" smtClean="0"/>
          </a:p>
          <a:p>
            <a:r>
              <a:rPr lang="en-US" sz="1800" b="1" u="sng" smtClean="0">
                <a:solidFill>
                  <a:srgbClr val="2A4600"/>
                </a:solidFill>
              </a:rPr>
              <a:t>CURRENT DESIGN:</a:t>
            </a:r>
            <a:r>
              <a:rPr lang="en-US" sz="1800" b="1" smtClean="0">
                <a:solidFill>
                  <a:srgbClr val="2A4600"/>
                </a:solidFill>
              </a:rPr>
              <a:t>			</a:t>
            </a:r>
            <a:r>
              <a:rPr lang="en-US" sz="1800" b="1" u="sng" smtClean="0">
                <a:solidFill>
                  <a:srgbClr val="2A4600"/>
                </a:solidFill>
              </a:rPr>
              <a:t>PROPOSED DESIGN:</a:t>
            </a:r>
          </a:p>
          <a:p>
            <a:r>
              <a:rPr lang="en-US" sz="1800" smtClean="0">
                <a:solidFill>
                  <a:srgbClr val="2A4600"/>
                </a:solidFill>
              </a:rPr>
              <a:t>Rigid PETG tray 			Flexible nylon film</a:t>
            </a:r>
          </a:p>
          <a:p>
            <a:r>
              <a:rPr lang="en-US" sz="1800" smtClean="0">
                <a:solidFill>
                  <a:srgbClr val="2A4600"/>
                </a:solidFill>
              </a:rPr>
              <a:t>Coated Tyvek			Uncoated paper</a:t>
            </a:r>
          </a:p>
          <a:p>
            <a:r>
              <a:rPr lang="en-US" sz="1800" smtClean="0">
                <a:solidFill>
                  <a:srgbClr val="2A4600"/>
                </a:solidFill>
              </a:rPr>
              <a:t>Paper insert				Eliminate paper insert</a:t>
            </a:r>
          </a:p>
          <a:p>
            <a:r>
              <a:rPr lang="en-US" sz="1800" smtClean="0">
                <a:solidFill>
                  <a:srgbClr val="2A4600"/>
                </a:solidFill>
              </a:rPr>
              <a:t>Printed IFU				CD and web page replace IFU		</a:t>
            </a:r>
          </a:p>
          <a:p>
            <a:endParaRPr lang="en-US" sz="1800" b="1" smtClean="0">
              <a:solidFill>
                <a:srgbClr val="FF0000"/>
              </a:solidFill>
            </a:endParaRPr>
          </a:p>
          <a:p>
            <a:pPr>
              <a:buFont typeface="Wingdings 3" pitchFamily="18" charset="2"/>
              <a:buNone/>
            </a:pPr>
            <a:r>
              <a:rPr lang="en-US" sz="1800" b="1" smtClean="0"/>
              <a:t>			</a:t>
            </a:r>
            <a:endParaRPr lang="en-US" sz="1800" smtClean="0">
              <a:solidFill>
                <a:srgbClr val="FF0000"/>
              </a:solidFill>
            </a:endParaRPr>
          </a:p>
        </p:txBody>
      </p:sp>
      <p:sp>
        <p:nvSpPr>
          <p:cNvPr id="5529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529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530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68D6DBA-2755-419A-9234-1F9F2D85A540}" type="slidenum">
              <a:rPr lang="en-US"/>
              <a:pPr/>
              <a:t>14</a:t>
            </a:fld>
            <a:r>
              <a:rPr lang="en-US"/>
              <a:t>   |</a:t>
            </a:r>
          </a:p>
        </p:txBody>
      </p:sp>
      <p:sp>
        <p:nvSpPr>
          <p:cNvPr id="565250" name="Rectangle 2"/>
          <p:cNvSpPr>
            <a:spLocks noGrp="1" noChangeArrowheads="1"/>
          </p:cNvSpPr>
          <p:nvPr>
            <p:ph type="title"/>
          </p:nvPr>
        </p:nvSpPr>
        <p:spPr>
          <a:xfrm>
            <a:off x="0" y="-247973"/>
            <a:ext cx="9144000" cy="1143000"/>
          </a:xfrm>
        </p:spPr>
        <p:txBody>
          <a:bodyPr/>
          <a:lstStyle/>
          <a:p>
            <a:pPr algn="ctr" fontAlgn="auto">
              <a:spcAft>
                <a:spcPts val="0"/>
              </a:spcAft>
              <a:defRPr/>
            </a:pPr>
            <a:r>
              <a:rPr lang="en-US" sz="3600" dirty="0" smtClean="0"/>
              <a:t>Sustainable Package change</a:t>
            </a:r>
            <a:endParaRPr lang="en-US" sz="3600" dirty="0"/>
          </a:p>
        </p:txBody>
      </p:sp>
      <p:pic>
        <p:nvPicPr>
          <p:cNvPr id="55302" name="Picture 4" descr="Picture 005"/>
          <p:cNvPicPr>
            <a:picLocks noChangeAspect="1" noChangeArrowheads="1"/>
          </p:cNvPicPr>
          <p:nvPr/>
        </p:nvPicPr>
        <p:blipFill>
          <a:blip r:embed="rId3"/>
          <a:srcRect/>
          <a:stretch>
            <a:fillRect/>
          </a:stretch>
        </p:blipFill>
        <p:spPr bwMode="auto">
          <a:xfrm>
            <a:off x="719138" y="3587750"/>
            <a:ext cx="3484562" cy="2206625"/>
          </a:xfrm>
          <a:prstGeom prst="rect">
            <a:avLst/>
          </a:prstGeom>
          <a:noFill/>
          <a:ln w="9525">
            <a:noFill/>
            <a:miter lim="800000"/>
            <a:headEnd/>
            <a:tailEnd/>
          </a:ln>
        </p:spPr>
      </p:pic>
      <p:pic>
        <p:nvPicPr>
          <p:cNvPr id="55303" name="Picture 6" descr="Picture 004"/>
          <p:cNvPicPr>
            <a:picLocks noChangeAspect="1" noChangeArrowheads="1"/>
          </p:cNvPicPr>
          <p:nvPr/>
        </p:nvPicPr>
        <p:blipFill>
          <a:blip r:embed="rId4"/>
          <a:srcRect/>
          <a:stretch>
            <a:fillRect/>
          </a:stretch>
        </p:blipFill>
        <p:spPr bwMode="auto">
          <a:xfrm>
            <a:off x="4776788" y="3644900"/>
            <a:ext cx="38100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a:xfrm>
            <a:off x="825500" y="1066800"/>
            <a:ext cx="8318500" cy="4800600"/>
          </a:xfrm>
        </p:spPr>
        <p:txBody>
          <a:bodyPr/>
          <a:lstStyle/>
          <a:p>
            <a:pPr>
              <a:buFontTx/>
              <a:buChar char="•"/>
            </a:pPr>
            <a:endParaRPr lang="en-US" sz="1800" smtClean="0"/>
          </a:p>
          <a:p>
            <a:r>
              <a:rPr lang="en-US" sz="1800" smtClean="0">
                <a:solidFill>
                  <a:srgbClr val="2A4600"/>
                </a:solidFill>
              </a:rPr>
              <a:t>Eliminated over 75,000 pounds of packaging material</a:t>
            </a:r>
          </a:p>
          <a:p>
            <a:r>
              <a:rPr lang="en-US" sz="1800" smtClean="0">
                <a:solidFill>
                  <a:srgbClr val="2A4600"/>
                </a:solidFill>
              </a:rPr>
              <a:t>69 fewer truck loads per year; 30% more product per ETO cycle</a:t>
            </a:r>
          </a:p>
          <a:p>
            <a:r>
              <a:rPr lang="en-US" sz="1800" smtClean="0">
                <a:solidFill>
                  <a:srgbClr val="2A4600"/>
                </a:solidFill>
              </a:rPr>
              <a:t>Reduced ETO cycle by 50% with uncoated paper</a:t>
            </a:r>
          </a:p>
          <a:p>
            <a:r>
              <a:rPr lang="en-US" sz="1800" smtClean="0">
                <a:solidFill>
                  <a:srgbClr val="2A4600"/>
                </a:solidFill>
              </a:rPr>
              <a:t>Savings over $600K per year</a:t>
            </a:r>
          </a:p>
          <a:p>
            <a:r>
              <a:rPr lang="en-US" sz="1800" smtClean="0">
                <a:solidFill>
                  <a:srgbClr val="2A4600"/>
                </a:solidFill>
              </a:rPr>
              <a:t>Compliance with ISO 11607 standard</a:t>
            </a:r>
          </a:p>
          <a:p>
            <a:endParaRPr lang="en-US" sz="1800" smtClean="0">
              <a:solidFill>
                <a:srgbClr val="2A4600"/>
              </a:solidFill>
            </a:endParaRPr>
          </a:p>
          <a:p>
            <a:endParaRPr lang="en-US" sz="1800" b="1" smtClean="0">
              <a:solidFill>
                <a:srgbClr val="FF0000"/>
              </a:solidFill>
            </a:endParaRPr>
          </a:p>
          <a:p>
            <a:pPr>
              <a:buFont typeface="Wingdings 3" pitchFamily="18" charset="2"/>
              <a:buNone/>
            </a:pPr>
            <a:r>
              <a:rPr lang="en-US" sz="1800" b="1" smtClean="0"/>
              <a:t>			</a:t>
            </a:r>
            <a:endParaRPr lang="en-US" sz="1800" smtClean="0">
              <a:solidFill>
                <a:srgbClr val="FF0000"/>
              </a:solidFill>
            </a:endParaRPr>
          </a:p>
        </p:txBody>
      </p:sp>
      <p:sp>
        <p:nvSpPr>
          <p:cNvPr id="57346"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734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734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1A5EC6-FF3C-46FA-B5D9-510AA7DB7AE2}" type="slidenum">
              <a:rPr lang="en-US"/>
              <a:pPr/>
              <a:t>15</a:t>
            </a:fld>
            <a:r>
              <a:rPr lang="en-US"/>
              <a:t>   |</a:t>
            </a:r>
          </a:p>
        </p:txBody>
      </p:sp>
      <p:sp>
        <p:nvSpPr>
          <p:cNvPr id="565250" name="Rectangle 2"/>
          <p:cNvSpPr>
            <a:spLocks noGrp="1" noChangeArrowheads="1"/>
          </p:cNvSpPr>
          <p:nvPr>
            <p:ph type="title"/>
          </p:nvPr>
        </p:nvSpPr>
        <p:spPr>
          <a:xfrm>
            <a:off x="0" y="-247973"/>
            <a:ext cx="9144000" cy="1143000"/>
          </a:xfrm>
        </p:spPr>
        <p:txBody>
          <a:bodyPr>
            <a:normAutofit fontScale="90000"/>
          </a:bodyPr>
          <a:lstStyle/>
          <a:p>
            <a:pPr algn="ctr" fontAlgn="auto">
              <a:spcAft>
                <a:spcPts val="0"/>
              </a:spcAft>
              <a:defRPr/>
            </a:pPr>
            <a:r>
              <a:rPr lang="en-US" sz="3600" dirty="0" smtClean="0"/>
              <a:t>Benefits with Sustainable Package change</a:t>
            </a:r>
            <a:endParaRPr lang="en-US" sz="3600" dirty="0"/>
          </a:p>
        </p:txBody>
      </p:sp>
      <p:pic>
        <p:nvPicPr>
          <p:cNvPr id="57350" name="Picture 4" descr="Picture 005"/>
          <p:cNvPicPr>
            <a:picLocks noChangeAspect="1" noChangeArrowheads="1"/>
          </p:cNvPicPr>
          <p:nvPr/>
        </p:nvPicPr>
        <p:blipFill>
          <a:blip r:embed="rId3"/>
          <a:srcRect/>
          <a:stretch>
            <a:fillRect/>
          </a:stretch>
        </p:blipFill>
        <p:spPr bwMode="auto">
          <a:xfrm>
            <a:off x="719138" y="3587750"/>
            <a:ext cx="3484562" cy="2206625"/>
          </a:xfrm>
          <a:prstGeom prst="rect">
            <a:avLst/>
          </a:prstGeom>
          <a:noFill/>
          <a:ln w="9525">
            <a:noFill/>
            <a:miter lim="800000"/>
            <a:headEnd/>
            <a:tailEnd/>
          </a:ln>
        </p:spPr>
      </p:pic>
      <p:pic>
        <p:nvPicPr>
          <p:cNvPr id="57351" name="Picture 6" descr="Picture 004"/>
          <p:cNvPicPr>
            <a:picLocks noChangeAspect="1" noChangeArrowheads="1"/>
          </p:cNvPicPr>
          <p:nvPr/>
        </p:nvPicPr>
        <p:blipFill>
          <a:blip r:embed="rId4"/>
          <a:srcRect/>
          <a:stretch>
            <a:fillRect/>
          </a:stretch>
        </p:blipFill>
        <p:spPr bwMode="auto">
          <a:xfrm>
            <a:off x="4776788" y="3644900"/>
            <a:ext cx="38100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1"/>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Covidien   |   </a:t>
            </a:r>
            <a:fld id="{6AE3DB22-D2EA-4D87-B2BF-1F99C6A07EDB}" type="datetime4">
              <a:rPr lang="en-US"/>
              <a:pPr/>
              <a:t>November 30, 2009</a:t>
            </a:fld>
            <a:r>
              <a:rPr lang="en-US"/>
              <a:t>   |   Confidential</a:t>
            </a:r>
          </a:p>
        </p:txBody>
      </p:sp>
      <p:sp>
        <p:nvSpPr>
          <p:cNvPr id="59394" name="Footer Placeholder 2"/>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Formerly Tyco Healthcare</a:t>
            </a:r>
          </a:p>
        </p:txBody>
      </p:sp>
      <p:sp>
        <p:nvSpPr>
          <p:cNvPr id="59395" name="Slide Number Placeholder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B8E00BF-394E-4A37-ABBD-3AB4B29ACD45}" type="slidenum">
              <a:rPr lang="en-US"/>
              <a:pPr/>
              <a:t>16</a:t>
            </a:fld>
            <a:r>
              <a:rPr lang="en-US"/>
              <a:t>   |</a:t>
            </a:r>
          </a:p>
        </p:txBody>
      </p:sp>
      <p:pic>
        <p:nvPicPr>
          <p:cNvPr id="59396" name="Picture 2" descr="F:\DCIM\100HPAIO\Waste disposal 5.JPG"/>
          <p:cNvPicPr>
            <a:picLocks noChangeAspect="1" noChangeArrowheads="1"/>
          </p:cNvPicPr>
          <p:nvPr/>
        </p:nvPicPr>
        <p:blipFill>
          <a:blip r:embed="rId3"/>
          <a:srcRect/>
          <a:stretch>
            <a:fillRect/>
          </a:stretch>
        </p:blipFill>
        <p:spPr bwMode="auto">
          <a:xfrm>
            <a:off x="1219200" y="-488950"/>
            <a:ext cx="7924800" cy="798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pPr fontAlgn="auto">
              <a:spcAft>
                <a:spcPts val="0"/>
              </a:spcAft>
              <a:defRPr/>
            </a:pPr>
            <a:r>
              <a:rPr lang="en-US" sz="2800" dirty="0"/>
              <a:t>Package Modeling: </a:t>
            </a:r>
            <a:br>
              <a:rPr lang="en-US" sz="2800" dirty="0"/>
            </a:br>
            <a:r>
              <a:rPr lang="en-US" sz="2800" dirty="0"/>
              <a:t>Comparison of Environmental Indicators</a:t>
            </a:r>
          </a:p>
        </p:txBody>
      </p:sp>
      <p:graphicFrame>
        <p:nvGraphicFramePr>
          <p:cNvPr id="558086" name="Object 6"/>
          <p:cNvGraphicFramePr>
            <a:graphicFrameLocks noChangeAspect="1"/>
          </p:cNvGraphicFramePr>
          <p:nvPr>
            <p:ph sz="half" idx="2"/>
          </p:nvPr>
        </p:nvGraphicFramePr>
        <p:xfrm>
          <a:off x="863600" y="1314450"/>
          <a:ext cx="7688263" cy="4562475"/>
        </p:xfrm>
        <a:graphic>
          <a:graphicData uri="http://schemas.openxmlformats.org/presentationml/2006/ole">
            <p:oleObj spid="_x0000_s558086" name="Worksheet" r:id="rId4" imgW="6372208" imgH="3781357" progId="Excel.Sheet.8">
              <p:embed/>
            </p:oleObj>
          </a:graphicData>
        </a:graphic>
      </p:graphicFrame>
      <p:sp>
        <p:nvSpPr>
          <p:cNvPr id="558088" name="Date Placeholder 4"/>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smtClean="0"/>
              <a:t> </a:t>
            </a:r>
          </a:p>
        </p:txBody>
      </p:sp>
      <p:sp>
        <p:nvSpPr>
          <p:cNvPr id="558089" name="Footer Placeholder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smtClean="0"/>
          </a:p>
        </p:txBody>
      </p:sp>
      <p:sp>
        <p:nvSpPr>
          <p:cNvPr id="558090" name="Slide Number Placeholder 6"/>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A22D3CA3-7EC3-4299-B4B7-BD408CF13EB9}" type="slidenum">
              <a:rPr lang="en-US" smtClean="0"/>
              <a:pPr/>
              <a:t>17</a:t>
            </a:fld>
            <a:r>
              <a:rPr lang="en-US" smtClean="0"/>
              <a:t>   |</a:t>
            </a:r>
          </a:p>
        </p:txBody>
      </p:sp>
      <p:sp>
        <p:nvSpPr>
          <p:cNvPr id="558091" name="Rectangle 3"/>
          <p:cNvSpPr>
            <a:spLocks noChangeArrowheads="1"/>
          </p:cNvSpPr>
          <p:nvPr/>
        </p:nvSpPr>
        <p:spPr bwMode="auto">
          <a:xfrm>
            <a:off x="1695450" y="5840413"/>
            <a:ext cx="8242300" cy="1017587"/>
          </a:xfrm>
          <a:prstGeom prst="rect">
            <a:avLst/>
          </a:prstGeom>
          <a:noFill/>
          <a:ln w="9525">
            <a:noFill/>
            <a:miter lim="800000"/>
            <a:headEnd/>
            <a:tailEnd/>
          </a:ln>
        </p:spPr>
        <p:txBody>
          <a:bodyPr/>
          <a:lstStyle/>
          <a:p>
            <a:pPr marL="285750" indent="-285750">
              <a:lnSpc>
                <a:spcPts val="1800"/>
              </a:lnSpc>
            </a:pPr>
            <a:r>
              <a:rPr lang="en-US" sz="1500">
                <a:solidFill>
                  <a:schemeClr val="tx1"/>
                </a:solidFill>
              </a:rPr>
              <a:t>**smaller numbers (data points closer to the center) are preferred.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3"/>
          <p:cNvSpPr>
            <a:spLocks noGrp="1" noChangeArrowheads="1"/>
          </p:cNvSpPr>
          <p:nvPr>
            <p:ph idx="1"/>
          </p:nvPr>
        </p:nvSpPr>
        <p:spPr/>
        <p:txBody>
          <a:bodyPr/>
          <a:lstStyle/>
          <a:p>
            <a:pPr marL="285750" indent="-285750"/>
            <a:endParaRPr lang="en-US" smtClean="0"/>
          </a:p>
          <a:p>
            <a:pPr marL="285750" indent="-285750">
              <a:buFontTx/>
              <a:buAutoNum type="arabicPeriod"/>
            </a:pPr>
            <a:endParaRPr lang="en-US" smtClean="0"/>
          </a:p>
          <a:p>
            <a:pPr marL="285750" indent="-285750">
              <a:buFontTx/>
              <a:buAutoNum type="arabicPeriod"/>
            </a:pPr>
            <a:endParaRPr lang="en-US" smtClean="0"/>
          </a:p>
        </p:txBody>
      </p:sp>
      <p:sp>
        <p:nvSpPr>
          <p:cNvPr id="56013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6013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6013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6C65C4-D2DB-445A-9F7A-DABA47E1DDB5}" type="slidenum">
              <a:rPr lang="en-US"/>
              <a:pPr/>
              <a:t>18</a:t>
            </a:fld>
            <a:r>
              <a:rPr lang="en-US"/>
              <a:t>   |</a:t>
            </a:r>
          </a:p>
        </p:txBody>
      </p:sp>
      <p:sp>
        <p:nvSpPr>
          <p:cNvPr id="544770" name="Rectangle 2"/>
          <p:cNvSpPr>
            <a:spLocks noGrp="1" noChangeArrowheads="1"/>
          </p:cNvSpPr>
          <p:nvPr>
            <p:ph type="title"/>
          </p:nvPr>
        </p:nvSpPr>
        <p:spPr/>
        <p:txBody>
          <a:bodyPr/>
          <a:lstStyle/>
          <a:p>
            <a:pPr fontAlgn="auto">
              <a:spcAft>
                <a:spcPts val="0"/>
              </a:spcAft>
              <a:defRPr/>
            </a:pPr>
            <a:r>
              <a:rPr lang="en-US" sz="3600" dirty="0"/>
              <a:t>Packaging Waste Calculator</a:t>
            </a:r>
          </a:p>
        </p:txBody>
      </p:sp>
      <p:sp>
        <p:nvSpPr>
          <p:cNvPr id="560134" name="Text Box 4"/>
          <p:cNvSpPr txBox="1">
            <a:spLocks noChangeArrowheads="1"/>
          </p:cNvSpPr>
          <p:nvPr/>
        </p:nvSpPr>
        <p:spPr bwMode="auto">
          <a:xfrm>
            <a:off x="736600" y="2074863"/>
            <a:ext cx="7715250" cy="3170237"/>
          </a:xfrm>
          <a:prstGeom prst="rect">
            <a:avLst/>
          </a:prstGeom>
          <a:noFill/>
          <a:ln w="3175" algn="ctr">
            <a:noFill/>
            <a:miter lim="800000"/>
            <a:headEnd/>
            <a:tailEnd/>
          </a:ln>
        </p:spPr>
        <p:txBody>
          <a:bodyPr>
            <a:spAutoFit/>
          </a:bodyPr>
          <a:lstStyle/>
          <a:p>
            <a:pPr>
              <a:lnSpc>
                <a:spcPts val="2400"/>
              </a:lnSpc>
              <a:tabLst>
                <a:tab pos="6464300" algn="r"/>
              </a:tabLst>
            </a:pPr>
            <a:r>
              <a:rPr lang="en-US" sz="2400" b="0">
                <a:solidFill>
                  <a:srgbClr val="274200"/>
                </a:solidFill>
              </a:rPr>
              <a:t>Customized environmental waste calculator provides instant feedback on the benefit of switching to a new product.  </a:t>
            </a:r>
          </a:p>
          <a:p>
            <a:pPr>
              <a:lnSpc>
                <a:spcPts val="2400"/>
              </a:lnSpc>
              <a:tabLst>
                <a:tab pos="6464300" algn="r"/>
              </a:tabLst>
            </a:pPr>
            <a:endParaRPr lang="en-US" sz="2400" b="0">
              <a:solidFill>
                <a:srgbClr val="274200"/>
              </a:solidFill>
            </a:endParaRPr>
          </a:p>
          <a:p>
            <a:pPr>
              <a:lnSpc>
                <a:spcPts val="2400"/>
              </a:lnSpc>
              <a:tabLst>
                <a:tab pos="6464300" algn="r"/>
              </a:tabLst>
            </a:pPr>
            <a:endParaRPr lang="en-US" sz="2400">
              <a:solidFill>
                <a:srgbClr val="274200"/>
              </a:solidFill>
            </a:endParaRPr>
          </a:p>
          <a:p>
            <a:pPr>
              <a:lnSpc>
                <a:spcPts val="2400"/>
              </a:lnSpc>
              <a:tabLst>
                <a:tab pos="6464300" algn="r"/>
              </a:tabLst>
            </a:pPr>
            <a:r>
              <a:rPr lang="en-US" sz="2400" b="0">
                <a:solidFill>
                  <a:srgbClr val="274200"/>
                </a:solidFill>
              </a:rPr>
              <a:t>This can be a useful and easy way to demonstrate packaging waste disposal cost savings.</a:t>
            </a:r>
          </a:p>
          <a:p>
            <a:pPr>
              <a:lnSpc>
                <a:spcPts val="2400"/>
              </a:lnSpc>
              <a:tabLst>
                <a:tab pos="6464300" algn="r"/>
              </a:tabLst>
            </a:pPr>
            <a:endParaRPr lang="en-US" sz="2400" b="0">
              <a:solidFill>
                <a:srgbClr val="274200"/>
              </a:solidFill>
            </a:endParaRP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Hospitals can objectively see benefit to bottom line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9111" name="Object 7"/>
          <p:cNvGraphicFramePr>
            <a:graphicFrameLocks noChangeAspect="1"/>
          </p:cNvGraphicFramePr>
          <p:nvPr>
            <p:ph idx="1"/>
          </p:nvPr>
        </p:nvGraphicFramePr>
        <p:xfrm>
          <a:off x="628650" y="1346200"/>
          <a:ext cx="7942263" cy="3783013"/>
        </p:xfrm>
        <a:graphic>
          <a:graphicData uri="http://schemas.openxmlformats.org/presentationml/2006/ole">
            <p:oleObj spid="_x0000_s559111" name="Worksheet" r:id="rId4" imgW="6858000" imgH="3705157" progId="Excel.Sheet.8">
              <p:embed/>
            </p:oleObj>
          </a:graphicData>
        </a:graphic>
      </p:graphicFrame>
      <p:sp>
        <p:nvSpPr>
          <p:cNvPr id="559112"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5911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5911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958A7FB-1803-437C-8A7A-D06BB0252102}" type="slidenum">
              <a:rPr lang="en-US"/>
              <a:pPr/>
              <a:t>19</a:t>
            </a:fld>
            <a:r>
              <a:rPr lang="en-US"/>
              <a:t>   |</a:t>
            </a:r>
          </a:p>
        </p:txBody>
      </p:sp>
      <p:sp>
        <p:nvSpPr>
          <p:cNvPr id="559106" name="Rectangle 2"/>
          <p:cNvSpPr>
            <a:spLocks noGrp="1" noChangeArrowheads="1"/>
          </p:cNvSpPr>
          <p:nvPr>
            <p:ph type="title"/>
          </p:nvPr>
        </p:nvSpPr>
        <p:spPr/>
        <p:txBody>
          <a:bodyPr/>
          <a:lstStyle/>
          <a:p>
            <a:pPr fontAlgn="auto">
              <a:spcAft>
                <a:spcPts val="0"/>
              </a:spcAft>
              <a:defRPr/>
            </a:pPr>
            <a:r>
              <a:rPr lang="en-US" sz="2800" dirty="0"/>
              <a:t>Package Materials: </a:t>
            </a:r>
            <a:br>
              <a:rPr lang="en-US" sz="2800" dirty="0"/>
            </a:br>
            <a:r>
              <a:rPr lang="en-US" sz="2800" dirty="0"/>
              <a:t>Disposal Impact</a:t>
            </a:r>
          </a:p>
        </p:txBody>
      </p:sp>
      <p:sp>
        <p:nvSpPr>
          <p:cNvPr id="559116" name="Rectangle 3"/>
          <p:cNvSpPr>
            <a:spLocks noChangeArrowheads="1"/>
          </p:cNvSpPr>
          <p:nvPr/>
        </p:nvSpPr>
        <p:spPr bwMode="auto">
          <a:xfrm>
            <a:off x="471488" y="6096000"/>
            <a:ext cx="8242300" cy="1017588"/>
          </a:xfrm>
          <a:prstGeom prst="rect">
            <a:avLst/>
          </a:prstGeom>
          <a:noFill/>
          <a:ln w="9525">
            <a:noFill/>
            <a:miter lim="800000"/>
            <a:headEnd/>
            <a:tailEnd/>
          </a:ln>
        </p:spPr>
        <p:txBody>
          <a:bodyPr/>
          <a:lstStyle/>
          <a:p>
            <a:pPr marL="285750" indent="-285750">
              <a:lnSpc>
                <a:spcPts val="1800"/>
              </a:lnSpc>
            </a:pPr>
            <a:endParaRPr lang="en-US" sz="1500">
              <a:solidFill>
                <a:schemeClr val="tx1"/>
              </a:solidFill>
            </a:endParaRPr>
          </a:p>
        </p:txBody>
      </p:sp>
      <p:sp>
        <p:nvSpPr>
          <p:cNvPr id="559117" name="AutoShape 5"/>
          <p:cNvSpPr>
            <a:spLocks noChangeArrowheads="1"/>
          </p:cNvSpPr>
          <p:nvPr/>
        </p:nvSpPr>
        <p:spPr bwMode="auto">
          <a:xfrm>
            <a:off x="3505200" y="2362200"/>
            <a:ext cx="2271713" cy="1371600"/>
          </a:xfrm>
          <a:prstGeom prst="irregularSeal2">
            <a:avLst/>
          </a:prstGeom>
          <a:solidFill>
            <a:srgbClr val="FFFFFF"/>
          </a:solidFill>
          <a:ln w="9525">
            <a:solidFill>
              <a:srgbClr val="000000"/>
            </a:solidFill>
            <a:miter lim="800000"/>
            <a:headEnd/>
            <a:tailEnd/>
          </a:ln>
        </p:spPr>
        <p:txBody>
          <a:bodyPr/>
          <a:lstStyle/>
          <a:p>
            <a:pPr algn="ctr"/>
            <a:r>
              <a:rPr lang="en-US" b="0">
                <a:solidFill>
                  <a:schemeClr val="tx1"/>
                </a:solidFill>
              </a:rPr>
              <a:t>Switching to softpack is a 50% improvement </a:t>
            </a:r>
          </a:p>
        </p:txBody>
      </p:sp>
      <p:graphicFrame>
        <p:nvGraphicFramePr>
          <p:cNvPr id="559120" name="Object 16"/>
          <p:cNvGraphicFramePr>
            <a:graphicFrameLocks noChangeAspect="1"/>
          </p:cNvGraphicFramePr>
          <p:nvPr/>
        </p:nvGraphicFramePr>
        <p:xfrm>
          <a:off x="642938" y="4865688"/>
          <a:ext cx="7942262" cy="519112"/>
        </p:xfrm>
        <a:graphic>
          <a:graphicData uri="http://schemas.openxmlformats.org/presentationml/2006/ole">
            <p:oleObj spid="_x0000_s559120" name="Worksheet" r:id="rId5" imgW="6858000" imgH="3705157" progId="Excel.Shee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fontAlgn="auto">
              <a:spcAft>
                <a:spcPts val="0"/>
              </a:spcAft>
              <a:defRPr/>
            </a:pPr>
            <a:r>
              <a:rPr lang="en-US" dirty="0" smtClean="0"/>
              <a:t>Links</a:t>
            </a:r>
          </a:p>
        </p:txBody>
      </p:sp>
      <p:sp>
        <p:nvSpPr>
          <p:cNvPr id="27651" name="Content Placeholder 2"/>
          <p:cNvSpPr>
            <a:spLocks noGrp="1"/>
          </p:cNvSpPr>
          <p:nvPr>
            <p:ph idx="1"/>
          </p:nvPr>
        </p:nvSpPr>
        <p:spPr>
          <a:xfrm>
            <a:off x="0" y="1581150"/>
            <a:ext cx="9144000" cy="4324350"/>
          </a:xfrm>
        </p:spPr>
        <p:txBody>
          <a:bodyPr/>
          <a:lstStyle/>
          <a:p>
            <a:endParaRPr lang="en-US" u="sng" smtClean="0">
              <a:hlinkClick r:id="rId3"/>
            </a:endParaRPr>
          </a:p>
          <a:p>
            <a:endParaRPr lang="en-US" sz="2400" u="sng" smtClean="0">
              <a:solidFill>
                <a:srgbClr val="274200"/>
              </a:solidFill>
              <a:hlinkClick r:id="rId3"/>
            </a:endParaRPr>
          </a:p>
          <a:p>
            <a:r>
              <a:rPr lang="en-US" sz="2000" u="sng" smtClean="0">
                <a:hlinkClick r:id="rId3"/>
              </a:rPr>
              <a:t>KMC Consulting</a:t>
            </a:r>
            <a:endParaRPr lang="en-US" sz="2000" u="sng" smtClean="0"/>
          </a:p>
          <a:p>
            <a:endParaRPr lang="en-US" sz="2000" u="sng" smtClean="0"/>
          </a:p>
          <a:p>
            <a:r>
              <a:rPr lang="en-US" sz="2000" smtClean="0">
                <a:hlinkClick r:id="rId4"/>
              </a:rPr>
              <a:t>Covidien counts on machinery and materials in package development:</a:t>
            </a:r>
            <a:r>
              <a:rPr lang="en-US" sz="2000" smtClean="0"/>
              <a:t> </a:t>
            </a:r>
          </a:p>
          <a:p>
            <a:endParaRPr lang="en-US" sz="2000" smtClean="0"/>
          </a:p>
          <a:p>
            <a:r>
              <a:rPr lang="en-US" sz="2000" smtClean="0"/>
              <a:t> </a:t>
            </a:r>
            <a:r>
              <a:rPr lang="en-US" sz="2000" smtClean="0">
                <a:hlinkClick r:id="rId5" tooltip="New window will open"/>
              </a:rPr>
              <a:t>http://www.linkedin.com/pub/kevin-mulligan/13/307/111</a:t>
            </a:r>
            <a:endParaRPr lang="en-US" sz="2000" smtClean="0"/>
          </a:p>
          <a:p>
            <a:endParaRPr lang="en-US" sz="2400" smtClean="0"/>
          </a:p>
          <a:p>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3"/>
          <p:cNvSpPr>
            <a:spLocks noGrp="1" noChangeArrowheads="1"/>
          </p:cNvSpPr>
          <p:nvPr>
            <p:ph idx="1"/>
          </p:nvPr>
        </p:nvSpPr>
        <p:spPr/>
        <p:txBody>
          <a:bodyPr/>
          <a:lstStyle/>
          <a:p>
            <a:pPr marL="285750" indent="-285750"/>
            <a:endParaRPr lang="en-US" smtClean="0"/>
          </a:p>
          <a:p>
            <a:pPr marL="285750" indent="-285750">
              <a:buFontTx/>
              <a:buAutoNum type="arabicPeriod"/>
            </a:pPr>
            <a:endParaRPr lang="en-US" smtClean="0"/>
          </a:p>
          <a:p>
            <a:pPr marL="285750" indent="-285750">
              <a:buFontTx/>
              <a:buAutoNum type="arabicPeriod"/>
            </a:pPr>
            <a:endParaRPr lang="en-US" smtClean="0"/>
          </a:p>
        </p:txBody>
      </p:sp>
      <p:sp>
        <p:nvSpPr>
          <p:cNvPr id="56525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56525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56525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C55360C-BAAB-4747-85E8-60E591323206}" type="slidenum">
              <a:rPr lang="en-US"/>
              <a:pPr/>
              <a:t>20</a:t>
            </a:fld>
            <a:r>
              <a:rPr lang="en-US"/>
              <a:t>   |</a:t>
            </a:r>
          </a:p>
        </p:txBody>
      </p:sp>
      <p:sp>
        <p:nvSpPr>
          <p:cNvPr id="544770" name="Rectangle 2"/>
          <p:cNvSpPr>
            <a:spLocks noGrp="1" noChangeArrowheads="1"/>
          </p:cNvSpPr>
          <p:nvPr>
            <p:ph type="title"/>
          </p:nvPr>
        </p:nvSpPr>
        <p:spPr/>
        <p:txBody>
          <a:bodyPr>
            <a:normAutofit fontScale="90000"/>
          </a:bodyPr>
          <a:lstStyle/>
          <a:p>
            <a:pPr fontAlgn="auto">
              <a:spcAft>
                <a:spcPts val="0"/>
              </a:spcAft>
              <a:defRPr/>
            </a:pPr>
            <a:r>
              <a:rPr lang="en-US" sz="3600" dirty="0"/>
              <a:t>Packaging </a:t>
            </a:r>
            <a:r>
              <a:rPr lang="en-US" sz="3600" dirty="0" smtClean="0"/>
              <a:t>Sustainability in Healthcare</a:t>
            </a:r>
            <a:endParaRPr lang="en-US" sz="3600" dirty="0"/>
          </a:p>
        </p:txBody>
      </p:sp>
      <p:sp>
        <p:nvSpPr>
          <p:cNvPr id="544772" name="Text Box 4"/>
          <p:cNvSpPr txBox="1">
            <a:spLocks noChangeArrowheads="1"/>
          </p:cNvSpPr>
          <p:nvPr/>
        </p:nvSpPr>
        <p:spPr bwMode="auto">
          <a:xfrm>
            <a:off x="706438" y="2166938"/>
            <a:ext cx="7715250" cy="3478212"/>
          </a:xfrm>
          <a:prstGeom prst="rect">
            <a:avLst/>
          </a:prstGeom>
          <a:noFill/>
          <a:ln w="3175" algn="ctr">
            <a:noFill/>
            <a:miter lim="800000"/>
            <a:headEnd/>
            <a:tailEnd/>
          </a:ln>
        </p:spPr>
        <p:txBody>
          <a:bodyPr>
            <a:spAutoFit/>
          </a:bodyPr>
          <a:lstStyle/>
          <a:p>
            <a:pPr>
              <a:lnSpc>
                <a:spcPts val="2400"/>
              </a:lnSpc>
              <a:tabLst>
                <a:tab pos="6464300" algn="r"/>
              </a:tabLst>
            </a:pPr>
            <a:r>
              <a:rPr lang="en-US" sz="2400" b="0">
                <a:solidFill>
                  <a:srgbClr val="2A4600"/>
                </a:solidFill>
              </a:rPr>
              <a:t>Sustainability is key to purchasing decision in hospitals</a:t>
            </a:r>
          </a:p>
          <a:p>
            <a:pPr>
              <a:lnSpc>
                <a:spcPts val="2400"/>
              </a:lnSpc>
              <a:tabLst>
                <a:tab pos="6464300" algn="r"/>
              </a:tabLst>
            </a:pPr>
            <a:endParaRPr lang="en-US" sz="2400" b="0">
              <a:solidFill>
                <a:srgbClr val="2A4600"/>
              </a:solidFill>
            </a:endParaRPr>
          </a:p>
          <a:p>
            <a:pPr>
              <a:lnSpc>
                <a:spcPts val="2400"/>
              </a:lnSpc>
              <a:tabLst>
                <a:tab pos="6464300" algn="r"/>
              </a:tabLst>
            </a:pPr>
            <a:r>
              <a:rPr lang="en-US" sz="2400" b="0">
                <a:solidFill>
                  <a:srgbClr val="2A4600"/>
                </a:solidFill>
              </a:rPr>
              <a:t>Objective assessment models afford opportunity for companies to differentiate products in market place</a:t>
            </a:r>
          </a:p>
          <a:p>
            <a:pPr>
              <a:lnSpc>
                <a:spcPts val="2400"/>
              </a:lnSpc>
              <a:tabLst>
                <a:tab pos="6464300" algn="r"/>
              </a:tabLst>
            </a:pPr>
            <a:endParaRPr lang="en-US" sz="2400" b="0">
              <a:solidFill>
                <a:srgbClr val="2A4600"/>
              </a:solidFill>
            </a:endParaRPr>
          </a:p>
          <a:p>
            <a:pPr>
              <a:lnSpc>
                <a:spcPts val="2400"/>
              </a:lnSpc>
              <a:tabLst>
                <a:tab pos="6464300" algn="r"/>
              </a:tabLst>
            </a:pPr>
            <a:r>
              <a:rPr lang="en-US" sz="2400" b="0">
                <a:solidFill>
                  <a:srgbClr val="2A4600"/>
                </a:solidFill>
              </a:rPr>
              <a:t>Companies can achieve significant cost reduction, meet and or exceed compliance requirements</a:t>
            </a:r>
          </a:p>
          <a:p>
            <a:pPr>
              <a:lnSpc>
                <a:spcPts val="2400"/>
              </a:lnSpc>
              <a:tabLst>
                <a:tab pos="6464300" algn="r"/>
              </a:tabLst>
            </a:pPr>
            <a:endParaRPr lang="en-US" sz="2400" b="0">
              <a:solidFill>
                <a:srgbClr val="2A4600"/>
              </a:solidFill>
            </a:endParaRPr>
          </a:p>
          <a:p>
            <a:pPr>
              <a:lnSpc>
                <a:spcPts val="2400"/>
              </a:lnSpc>
              <a:tabLst>
                <a:tab pos="6464300" algn="r"/>
              </a:tabLst>
            </a:pPr>
            <a:r>
              <a:rPr lang="en-US" sz="2400" b="0">
                <a:solidFill>
                  <a:srgbClr val="2A4600"/>
                </a:solidFill>
              </a:rPr>
              <a:t>Companies have the opportunity to lead in corporate citizenship with good business models in support of environmental impact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7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7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47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3"/>
          <p:cNvSpPr>
            <a:spLocks noGrp="1" noChangeArrowheads="1"/>
          </p:cNvSpPr>
          <p:nvPr>
            <p:ph idx="1"/>
          </p:nvPr>
        </p:nvSpPr>
        <p:spPr>
          <a:xfrm>
            <a:off x="838200" y="1092200"/>
            <a:ext cx="7861300" cy="4648200"/>
          </a:xfrm>
        </p:spPr>
        <p:txBody>
          <a:bodyPr/>
          <a:lstStyle/>
          <a:p>
            <a:pPr>
              <a:lnSpc>
                <a:spcPts val="2400"/>
              </a:lnSpc>
            </a:pPr>
            <a:endParaRPr lang="en-US" sz="1800" smtClean="0"/>
          </a:p>
          <a:p>
            <a:pPr>
              <a:lnSpc>
                <a:spcPts val="2400"/>
              </a:lnSpc>
            </a:pPr>
            <a:endParaRPr lang="en-US" sz="1800" smtClean="0"/>
          </a:p>
          <a:p>
            <a:pPr>
              <a:lnSpc>
                <a:spcPts val="2400"/>
              </a:lnSpc>
            </a:pPr>
            <a:r>
              <a:rPr lang="en-US" sz="1800" smtClean="0">
                <a:solidFill>
                  <a:srgbClr val="274200"/>
                </a:solidFill>
              </a:rPr>
              <a:t>Environmental impact will cause unprecedented change in the design and marketing of disposable medical devices</a:t>
            </a:r>
          </a:p>
          <a:p>
            <a:pPr>
              <a:lnSpc>
                <a:spcPts val="2400"/>
              </a:lnSpc>
            </a:pPr>
            <a:endParaRPr lang="en-US" sz="1800" smtClean="0">
              <a:solidFill>
                <a:srgbClr val="274200"/>
              </a:solidFill>
            </a:endParaRPr>
          </a:p>
          <a:p>
            <a:pPr>
              <a:lnSpc>
                <a:spcPts val="2400"/>
              </a:lnSpc>
            </a:pPr>
            <a:r>
              <a:rPr lang="en-US" sz="1800" smtClean="0">
                <a:solidFill>
                  <a:srgbClr val="274200"/>
                </a:solidFill>
              </a:rPr>
              <a:t>Hospital groups will make purchasing decisions based in part on sustainable packaging and product offerings</a:t>
            </a:r>
          </a:p>
          <a:p>
            <a:pPr>
              <a:lnSpc>
                <a:spcPts val="2400"/>
              </a:lnSpc>
            </a:pPr>
            <a:endParaRPr lang="en-US" sz="1800" smtClean="0">
              <a:solidFill>
                <a:srgbClr val="274200"/>
              </a:solidFill>
            </a:endParaRPr>
          </a:p>
          <a:p>
            <a:pPr>
              <a:lnSpc>
                <a:spcPts val="2400"/>
              </a:lnSpc>
            </a:pPr>
            <a:r>
              <a:rPr lang="en-US" sz="1800" smtClean="0">
                <a:solidFill>
                  <a:srgbClr val="274200"/>
                </a:solidFill>
              </a:rPr>
              <a:t>Significant cost benefit to manufacturers, distributors and hospitals</a:t>
            </a:r>
          </a:p>
          <a:p>
            <a:pPr>
              <a:lnSpc>
                <a:spcPts val="2400"/>
              </a:lnSpc>
            </a:pPr>
            <a:endParaRPr lang="en-US" sz="1800" smtClean="0">
              <a:solidFill>
                <a:srgbClr val="274200"/>
              </a:solidFill>
            </a:endParaRPr>
          </a:p>
          <a:p>
            <a:pPr>
              <a:lnSpc>
                <a:spcPts val="2400"/>
              </a:lnSpc>
            </a:pPr>
            <a:r>
              <a:rPr lang="en-US" sz="1800" smtClean="0">
                <a:solidFill>
                  <a:srgbClr val="274200"/>
                </a:solidFill>
              </a:rPr>
              <a:t>Regulatory compliance and environmental impact continue to expand </a:t>
            </a:r>
          </a:p>
          <a:p>
            <a:pPr>
              <a:lnSpc>
                <a:spcPts val="2400"/>
              </a:lnSpc>
            </a:pPr>
            <a:endParaRPr lang="en-US" sz="1800" smtClean="0"/>
          </a:p>
          <a:p>
            <a:pPr>
              <a:lnSpc>
                <a:spcPts val="2400"/>
              </a:lnSpc>
            </a:pPr>
            <a:endParaRPr lang="en-US" sz="1800" smtClean="0"/>
          </a:p>
          <a:p>
            <a:pPr>
              <a:lnSpc>
                <a:spcPts val="2400"/>
              </a:lnSpc>
            </a:pPr>
            <a:endParaRPr lang="en-US" sz="3200" smtClean="0"/>
          </a:p>
        </p:txBody>
      </p:sp>
      <p:sp>
        <p:nvSpPr>
          <p:cNvPr id="3277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277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277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87B7A85-E52B-468A-B76C-01C01EA9F07B}" type="slidenum">
              <a:rPr lang="en-US"/>
              <a:pPr/>
              <a:t>3</a:t>
            </a:fld>
            <a:r>
              <a:rPr lang="en-US"/>
              <a:t>   |</a:t>
            </a:r>
          </a:p>
        </p:txBody>
      </p:sp>
      <p:sp>
        <p:nvSpPr>
          <p:cNvPr id="550914" name="Rectangle 2"/>
          <p:cNvSpPr>
            <a:spLocks noGrp="1" noChangeArrowheads="1"/>
          </p:cNvSpPr>
          <p:nvPr>
            <p:ph type="title"/>
          </p:nvPr>
        </p:nvSpPr>
        <p:spPr>
          <a:xfrm>
            <a:off x="0" y="0"/>
            <a:ext cx="9529119" cy="914400"/>
          </a:xfrm>
        </p:spPr>
        <p:txBody>
          <a:bodyPr>
            <a:normAutofit fontScale="90000"/>
          </a:bodyPr>
          <a:lstStyle/>
          <a:p>
            <a:pPr fontAlgn="auto">
              <a:spcAft>
                <a:spcPts val="0"/>
              </a:spcAft>
              <a:defRPr/>
            </a:pPr>
            <a:r>
              <a:rPr lang="en-US" sz="4000" dirty="0" smtClean="0"/>
              <a:t/>
            </a:r>
            <a:br>
              <a:rPr lang="en-US" sz="4000" dirty="0" smtClean="0"/>
            </a:br>
            <a:r>
              <a:rPr lang="en-US" sz="4000" dirty="0" smtClean="0"/>
              <a:t>Why is Sustainable Packaging Important?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0915">
                                            <p:txEl>
                                              <p:pRg st="2" end="2"/>
                                            </p:txEl>
                                          </p:spTgt>
                                        </p:tgtEl>
                                        <p:attrNameLst>
                                          <p:attrName>style.visibility</p:attrName>
                                        </p:attrNameLst>
                                      </p:cBhvr>
                                      <p:to>
                                        <p:strVal val="visible"/>
                                      </p:to>
                                    </p:set>
                                    <p:anim calcmode="lin" valueType="num">
                                      <p:cBhvr additive="base">
                                        <p:cTn id="7" dur="500" fill="hold"/>
                                        <p:tgtEl>
                                          <p:spTgt spid="5509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0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0915">
                                            <p:txEl>
                                              <p:pRg st="4" end="4"/>
                                            </p:txEl>
                                          </p:spTgt>
                                        </p:tgtEl>
                                        <p:attrNameLst>
                                          <p:attrName>style.visibility</p:attrName>
                                        </p:attrNameLst>
                                      </p:cBhvr>
                                      <p:to>
                                        <p:strVal val="visible"/>
                                      </p:to>
                                    </p:set>
                                    <p:anim calcmode="lin" valueType="num">
                                      <p:cBhvr additive="base">
                                        <p:cTn id="13" dur="500" fill="hold"/>
                                        <p:tgtEl>
                                          <p:spTgt spid="55091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0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0915">
                                            <p:txEl>
                                              <p:pRg st="6" end="6"/>
                                            </p:txEl>
                                          </p:spTgt>
                                        </p:tgtEl>
                                        <p:attrNameLst>
                                          <p:attrName>style.visibility</p:attrName>
                                        </p:attrNameLst>
                                      </p:cBhvr>
                                      <p:to>
                                        <p:strVal val="visible"/>
                                      </p:to>
                                    </p:set>
                                    <p:anim calcmode="lin" valueType="num">
                                      <p:cBhvr additive="base">
                                        <p:cTn id="19" dur="500" fill="hold"/>
                                        <p:tgtEl>
                                          <p:spTgt spid="55091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0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0915">
                                            <p:txEl>
                                              <p:pRg st="8" end="8"/>
                                            </p:txEl>
                                          </p:spTgt>
                                        </p:tgtEl>
                                        <p:attrNameLst>
                                          <p:attrName>style.visibility</p:attrName>
                                        </p:attrNameLst>
                                      </p:cBhvr>
                                      <p:to>
                                        <p:strVal val="visible"/>
                                      </p:to>
                                    </p:set>
                                    <p:anim calcmode="lin" valueType="num">
                                      <p:cBhvr additive="base">
                                        <p:cTn id="25" dur="500" fill="hold"/>
                                        <p:tgtEl>
                                          <p:spTgt spid="55091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09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3"/>
          <p:cNvSpPr>
            <a:spLocks noGrp="1" noChangeArrowheads="1"/>
          </p:cNvSpPr>
          <p:nvPr>
            <p:ph idx="1"/>
          </p:nvPr>
        </p:nvSpPr>
        <p:spPr>
          <a:xfrm>
            <a:off x="247650" y="1665288"/>
            <a:ext cx="8435975" cy="4899025"/>
          </a:xfrm>
        </p:spPr>
        <p:txBody>
          <a:bodyPr/>
          <a:lstStyle/>
          <a:p>
            <a:pPr>
              <a:lnSpc>
                <a:spcPts val="2400"/>
              </a:lnSpc>
              <a:buFont typeface="Wingdings 3" pitchFamily="18" charset="2"/>
              <a:buNone/>
            </a:pPr>
            <a:r>
              <a:rPr lang="en-US" sz="2000" smtClean="0">
                <a:solidFill>
                  <a:srgbClr val="274200"/>
                </a:solidFill>
              </a:rPr>
              <a:t>   “</a:t>
            </a:r>
            <a:r>
              <a:rPr lang="en-US" sz="2000" i="1" smtClean="0">
                <a:solidFill>
                  <a:srgbClr val="274200"/>
                </a:solidFill>
              </a:rPr>
              <a:t>Significant changes in the handling and disposal of medical waste will occur over the next decade.  They will be dramatic and unparalleled.  Disposability will significantly impact the design criteria for medical devices and packaging, material management, practices in heath care institutions and to a certain degree, procedures performed by health care providers”</a:t>
            </a:r>
          </a:p>
          <a:p>
            <a:pPr>
              <a:lnSpc>
                <a:spcPts val="2400"/>
              </a:lnSpc>
            </a:pPr>
            <a:endParaRPr lang="en-US" sz="1800" smtClean="0">
              <a:solidFill>
                <a:srgbClr val="274200"/>
              </a:solidFill>
            </a:endParaRPr>
          </a:p>
          <a:p>
            <a:pPr>
              <a:lnSpc>
                <a:spcPts val="2400"/>
              </a:lnSpc>
            </a:pPr>
            <a:endParaRPr lang="en-US" sz="1800" smtClean="0">
              <a:solidFill>
                <a:srgbClr val="274200"/>
              </a:solidFill>
            </a:endParaRPr>
          </a:p>
          <a:p>
            <a:pPr>
              <a:lnSpc>
                <a:spcPts val="2400"/>
              </a:lnSpc>
            </a:pPr>
            <a:r>
              <a:rPr lang="en-US" sz="1800" u="sng" smtClean="0">
                <a:solidFill>
                  <a:srgbClr val="274200"/>
                </a:solidFill>
              </a:rPr>
              <a:t>Companies that understand and embrace sustainability will have a significant competitive advantage in the marketplace</a:t>
            </a:r>
            <a:r>
              <a:rPr lang="en-US" sz="1800" smtClean="0">
                <a:solidFill>
                  <a:srgbClr val="274200"/>
                </a:solidFill>
              </a:rPr>
              <a:t>.  The organizations that best understand these opportunities, will develop strategies that will maximize profits, enhance revenue and enjoy leadership roles in driving good corporate citizenship.</a:t>
            </a:r>
          </a:p>
          <a:p>
            <a:pPr>
              <a:lnSpc>
                <a:spcPts val="2400"/>
              </a:lnSpc>
            </a:pPr>
            <a:endParaRPr lang="en-US" sz="1800" smtClean="0"/>
          </a:p>
          <a:p>
            <a:pPr>
              <a:lnSpc>
                <a:spcPts val="2400"/>
              </a:lnSpc>
              <a:buFont typeface="Wingdings 3" pitchFamily="18" charset="2"/>
              <a:buNone/>
            </a:pPr>
            <a:endParaRPr lang="en-US" sz="1800" smtClean="0"/>
          </a:p>
          <a:p>
            <a:pPr>
              <a:lnSpc>
                <a:spcPts val="2400"/>
              </a:lnSpc>
            </a:pPr>
            <a:endParaRPr lang="en-US" sz="1800" smtClean="0"/>
          </a:p>
          <a:p>
            <a:pPr>
              <a:lnSpc>
                <a:spcPts val="2400"/>
              </a:lnSpc>
            </a:pPr>
            <a:endParaRPr lang="en-US" sz="1800" smtClean="0"/>
          </a:p>
          <a:p>
            <a:pPr>
              <a:lnSpc>
                <a:spcPts val="2400"/>
              </a:lnSpc>
            </a:pPr>
            <a:endParaRPr lang="en-US" sz="1800" smtClean="0"/>
          </a:p>
          <a:p>
            <a:pPr>
              <a:lnSpc>
                <a:spcPts val="2400"/>
              </a:lnSpc>
            </a:pPr>
            <a:endParaRPr lang="en-US" sz="3200" smtClean="0"/>
          </a:p>
        </p:txBody>
      </p:sp>
      <p:sp>
        <p:nvSpPr>
          <p:cNvPr id="3481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481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482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805966A-CFD8-44F0-9D3F-A022CBE76458}" type="slidenum">
              <a:rPr lang="en-US"/>
              <a:pPr/>
              <a:t>4</a:t>
            </a:fld>
            <a:r>
              <a:rPr lang="en-US"/>
              <a:t>   |</a:t>
            </a:r>
          </a:p>
        </p:txBody>
      </p:sp>
      <p:sp>
        <p:nvSpPr>
          <p:cNvPr id="550914" name="Rectangle 2"/>
          <p:cNvSpPr>
            <a:spLocks noGrp="1" noChangeArrowheads="1"/>
          </p:cNvSpPr>
          <p:nvPr>
            <p:ph type="title"/>
          </p:nvPr>
        </p:nvSpPr>
        <p:spPr>
          <a:xfrm>
            <a:off x="0" y="0"/>
            <a:ext cx="9529119" cy="914400"/>
          </a:xfrm>
        </p:spPr>
        <p:txBody>
          <a:bodyPr>
            <a:normAutofit fontScale="90000"/>
          </a:bodyPr>
          <a:lstStyle/>
          <a:p>
            <a:pPr fontAlgn="auto">
              <a:spcAft>
                <a:spcPts val="0"/>
              </a:spcAft>
              <a:defRPr/>
            </a:pPr>
            <a:r>
              <a:rPr lang="en-US" sz="4000" dirty="0" smtClean="0"/>
              <a:t/>
            </a:r>
            <a:br>
              <a:rPr lang="en-US" sz="4000" dirty="0" smtClean="0"/>
            </a:br>
            <a:r>
              <a:rPr lang="en-US" sz="4000" dirty="0" smtClean="0"/>
              <a:t>Why is Sustainable Packaging Critical to the success of Healthcare Manufacturers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Effect transition="in" filter="blinds(horizontal)">
                                      <p:cBhvr>
                                        <p:cTn id="7" dur="500"/>
                                        <p:tgtEl>
                                          <p:spTgt spid="550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50915">
                                            <p:txEl>
                                              <p:pRg st="3" end="3"/>
                                            </p:txEl>
                                          </p:spTgt>
                                        </p:tgtEl>
                                        <p:attrNameLst>
                                          <p:attrName>style.visibility</p:attrName>
                                        </p:attrNameLst>
                                      </p:cBhvr>
                                      <p:to>
                                        <p:strVal val="visible"/>
                                      </p:to>
                                    </p:set>
                                    <p:animEffect transition="in" filter="box(in)">
                                      <p:cBhvr>
                                        <p:cTn id="12" dur="500"/>
                                        <p:tgtEl>
                                          <p:spTgt spid="550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3"/>
          <p:cNvSpPr>
            <a:spLocks noGrp="1" noChangeArrowheads="1"/>
          </p:cNvSpPr>
          <p:nvPr>
            <p:ph idx="1"/>
          </p:nvPr>
        </p:nvSpPr>
        <p:spPr>
          <a:xfrm>
            <a:off x="325438" y="1060450"/>
            <a:ext cx="8545512" cy="4565650"/>
          </a:xfrm>
        </p:spPr>
        <p:txBody>
          <a:bodyPr>
            <a:normAutofit fontScale="85000" lnSpcReduction="20000"/>
          </a:bodyPr>
          <a:lstStyle/>
          <a:p>
            <a:pPr marL="365760" indent="-256032" fontAlgn="auto">
              <a:spcAft>
                <a:spcPts val="0"/>
              </a:spcAft>
              <a:buFont typeface="Wingdings 3"/>
              <a:buNone/>
              <a:defRPr/>
            </a:pPr>
            <a:endParaRPr lang="en-US" sz="2400" dirty="0" smtClean="0"/>
          </a:p>
          <a:p>
            <a:pPr marL="365760" indent="-256032" fontAlgn="auto">
              <a:spcAft>
                <a:spcPts val="0"/>
              </a:spcAft>
              <a:buFont typeface="Wingdings 3"/>
              <a:buNone/>
              <a:defRPr/>
            </a:pPr>
            <a:endParaRPr lang="en-US" sz="2400" dirty="0" smtClean="0"/>
          </a:p>
          <a:p>
            <a:pPr marL="365760" indent="-256032" fontAlgn="auto">
              <a:spcAft>
                <a:spcPts val="0"/>
              </a:spcAft>
              <a:buFont typeface="Wingdings 3"/>
              <a:buChar char=""/>
              <a:defRPr/>
            </a:pPr>
            <a:endParaRPr lang="en-US" sz="2400" dirty="0" smtClean="0"/>
          </a:p>
          <a:p>
            <a:pPr marL="365760" indent="-256032" fontAlgn="auto">
              <a:spcAft>
                <a:spcPts val="0"/>
              </a:spcAft>
              <a:buFont typeface="Wingdings 3"/>
              <a:buChar char=""/>
              <a:defRPr/>
            </a:pPr>
            <a:r>
              <a:rPr lang="en-US" sz="2400" dirty="0" smtClean="0">
                <a:solidFill>
                  <a:srgbClr val="274200"/>
                </a:solidFill>
              </a:rPr>
              <a:t>Meets market criteria for performance and cost; maintains product integrity</a:t>
            </a:r>
          </a:p>
          <a:p>
            <a:pPr marL="365760" indent="-256032" fontAlgn="auto">
              <a:spcAft>
                <a:spcPts val="0"/>
              </a:spcAft>
              <a:buFont typeface="Wingdings 3"/>
              <a:buChar char=""/>
              <a:defRPr/>
            </a:pPr>
            <a:endParaRPr lang="en-US" sz="2400" dirty="0" smtClean="0">
              <a:solidFill>
                <a:srgbClr val="274200"/>
              </a:solidFill>
            </a:endParaRPr>
          </a:p>
          <a:p>
            <a:pPr marL="365760" indent="-256032" fontAlgn="auto">
              <a:spcAft>
                <a:spcPts val="0"/>
              </a:spcAft>
              <a:buFont typeface="Wingdings 3"/>
              <a:buChar char=""/>
              <a:defRPr/>
            </a:pPr>
            <a:r>
              <a:rPr lang="en-US" sz="2400" dirty="0" smtClean="0">
                <a:solidFill>
                  <a:srgbClr val="274200"/>
                </a:solidFill>
              </a:rPr>
              <a:t>Maximizes the use of the 3 Rs; reduce, recycle, and </a:t>
            </a:r>
            <a:r>
              <a:rPr lang="en-US" sz="2400" i="1" dirty="0" smtClean="0">
                <a:solidFill>
                  <a:srgbClr val="274200"/>
                </a:solidFill>
              </a:rPr>
              <a:t>reuse </a:t>
            </a:r>
          </a:p>
          <a:p>
            <a:pPr marL="365760" indent="-256032" fontAlgn="auto">
              <a:spcAft>
                <a:spcPts val="0"/>
              </a:spcAft>
              <a:buFont typeface="Wingdings 3"/>
              <a:buChar char=""/>
              <a:defRPr/>
            </a:pPr>
            <a:endParaRPr lang="en-US" sz="2400" dirty="0" smtClean="0">
              <a:solidFill>
                <a:srgbClr val="274200"/>
              </a:solidFill>
            </a:endParaRPr>
          </a:p>
          <a:p>
            <a:pPr marL="365760" indent="-256032" fontAlgn="auto">
              <a:spcAft>
                <a:spcPts val="0"/>
              </a:spcAft>
              <a:buFont typeface="Wingdings 3"/>
              <a:buChar char=""/>
              <a:defRPr/>
            </a:pPr>
            <a:r>
              <a:rPr lang="en-US" sz="2400" dirty="0" smtClean="0">
                <a:solidFill>
                  <a:srgbClr val="274200"/>
                </a:solidFill>
              </a:rPr>
              <a:t>Manufactured using clean production technologies defined in Life Cycle Analysis</a:t>
            </a:r>
          </a:p>
          <a:p>
            <a:pPr marL="365760" indent="-256032" fontAlgn="auto">
              <a:spcAft>
                <a:spcPts val="0"/>
              </a:spcAft>
              <a:buFont typeface="Wingdings 3"/>
              <a:buChar char=""/>
              <a:defRPr/>
            </a:pPr>
            <a:endParaRPr lang="en-US" sz="2400" dirty="0" smtClean="0">
              <a:solidFill>
                <a:srgbClr val="274200"/>
              </a:solidFill>
            </a:endParaRPr>
          </a:p>
          <a:p>
            <a:pPr marL="365760" indent="-256032" fontAlgn="auto">
              <a:spcAft>
                <a:spcPts val="0"/>
              </a:spcAft>
              <a:buFont typeface="Wingdings 3"/>
              <a:buChar char=""/>
              <a:defRPr/>
            </a:pPr>
            <a:r>
              <a:rPr lang="en-US" sz="2400" dirty="0" smtClean="0">
                <a:solidFill>
                  <a:srgbClr val="274200"/>
                </a:solidFill>
              </a:rPr>
              <a:t>Designed to optimize materials and energy consumption throughout the supply chain </a:t>
            </a:r>
          </a:p>
          <a:p>
            <a:pPr marL="365760" indent="-256032" fontAlgn="auto">
              <a:spcAft>
                <a:spcPts val="0"/>
              </a:spcAft>
              <a:buFont typeface="Wingdings 3"/>
              <a:buNone/>
              <a:defRPr/>
            </a:pPr>
            <a:endParaRPr lang="en-US" sz="2400" dirty="0" smtClean="0">
              <a:solidFill>
                <a:srgbClr val="274200"/>
              </a:solidFill>
            </a:endParaRPr>
          </a:p>
          <a:p>
            <a:pPr marL="365760" indent="-256032" fontAlgn="auto">
              <a:spcAft>
                <a:spcPts val="0"/>
              </a:spcAft>
              <a:buFont typeface="Wingdings 3"/>
              <a:buChar char=""/>
              <a:defRPr/>
            </a:pPr>
            <a:r>
              <a:rPr lang="en-US" sz="2400" dirty="0" smtClean="0">
                <a:solidFill>
                  <a:srgbClr val="274200"/>
                </a:solidFill>
              </a:rPr>
              <a:t>Is effectively recovered and utilized in biological and/or       industrial cradle to cradle cycles. </a:t>
            </a:r>
          </a:p>
          <a:p>
            <a:pPr marL="285750" indent="-285750" fontAlgn="auto">
              <a:lnSpc>
                <a:spcPts val="2500"/>
              </a:lnSpc>
              <a:spcAft>
                <a:spcPts val="0"/>
              </a:spcAft>
              <a:buFontTx/>
              <a:buAutoNum type="arabicPeriod"/>
              <a:defRPr/>
            </a:pPr>
            <a:endParaRPr lang="en-US" sz="2400" dirty="0">
              <a:solidFill>
                <a:srgbClr val="274200"/>
              </a:solidFill>
            </a:endParaRPr>
          </a:p>
        </p:txBody>
      </p:sp>
      <p:sp>
        <p:nvSpPr>
          <p:cNvPr id="36866"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36867"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6868"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5B5860-14FE-4067-B814-DD92A2066820}" type="slidenum">
              <a:rPr lang="en-US"/>
              <a:pPr/>
              <a:t>5</a:t>
            </a:fld>
            <a:r>
              <a:rPr lang="en-US"/>
              <a:t>   |</a:t>
            </a:r>
          </a:p>
        </p:txBody>
      </p:sp>
      <p:sp>
        <p:nvSpPr>
          <p:cNvPr id="562178" name="Rectangle 2"/>
          <p:cNvSpPr>
            <a:spLocks noGrp="1" noChangeArrowheads="1"/>
          </p:cNvSpPr>
          <p:nvPr>
            <p:ph type="title"/>
          </p:nvPr>
        </p:nvSpPr>
        <p:spPr>
          <a:xfrm>
            <a:off x="732510" y="0"/>
            <a:ext cx="7861300" cy="1143000"/>
          </a:xfrm>
        </p:spPr>
        <p:txBody>
          <a:bodyPr/>
          <a:lstStyle/>
          <a:p>
            <a:pPr fontAlgn="auto">
              <a:spcAft>
                <a:spcPts val="0"/>
              </a:spcAft>
              <a:defRPr/>
            </a:pPr>
            <a:r>
              <a:rPr lang="en-US" sz="3600" dirty="0"/>
              <a:t>What is Sustainable Packaging?</a:t>
            </a:r>
            <a:r>
              <a:rPr lang="en-US" sz="2000" baseline="75000"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2179">
                                            <p:txEl>
                                              <p:pRg st="3" end="3"/>
                                            </p:txEl>
                                          </p:spTgt>
                                        </p:tgtEl>
                                        <p:attrNameLst>
                                          <p:attrName>style.visibility</p:attrName>
                                        </p:attrNameLst>
                                      </p:cBhvr>
                                      <p:to>
                                        <p:strVal val="visible"/>
                                      </p:to>
                                    </p:set>
                                    <p:animEffect transition="in" filter="checkerboard(across)">
                                      <p:cBhvr>
                                        <p:cTn id="7" dur="500"/>
                                        <p:tgtEl>
                                          <p:spTgt spid="56217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2179">
                                            <p:txEl>
                                              <p:pRg st="5" end="5"/>
                                            </p:txEl>
                                          </p:spTgt>
                                        </p:tgtEl>
                                        <p:attrNameLst>
                                          <p:attrName>style.visibility</p:attrName>
                                        </p:attrNameLst>
                                      </p:cBhvr>
                                      <p:to>
                                        <p:strVal val="visible"/>
                                      </p:to>
                                    </p:set>
                                    <p:animEffect transition="in" filter="checkerboard(across)">
                                      <p:cBhvr>
                                        <p:cTn id="12" dur="500"/>
                                        <p:tgtEl>
                                          <p:spTgt spid="56217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62179">
                                            <p:txEl>
                                              <p:pRg st="7" end="7"/>
                                            </p:txEl>
                                          </p:spTgt>
                                        </p:tgtEl>
                                        <p:attrNameLst>
                                          <p:attrName>style.visibility</p:attrName>
                                        </p:attrNameLst>
                                      </p:cBhvr>
                                      <p:to>
                                        <p:strVal val="visible"/>
                                      </p:to>
                                    </p:set>
                                    <p:animEffect transition="in" filter="checkerboard(across)">
                                      <p:cBhvr>
                                        <p:cTn id="17" dur="500"/>
                                        <p:tgtEl>
                                          <p:spTgt spid="56217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62179">
                                            <p:txEl>
                                              <p:pRg st="9" end="9"/>
                                            </p:txEl>
                                          </p:spTgt>
                                        </p:tgtEl>
                                        <p:attrNameLst>
                                          <p:attrName>style.visibility</p:attrName>
                                        </p:attrNameLst>
                                      </p:cBhvr>
                                      <p:to>
                                        <p:strVal val="visible"/>
                                      </p:to>
                                    </p:set>
                                    <p:animEffect transition="in" filter="checkerboard(across)">
                                      <p:cBhvr>
                                        <p:cTn id="22" dur="500"/>
                                        <p:tgtEl>
                                          <p:spTgt spid="56217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62179">
                                            <p:txEl>
                                              <p:pRg st="11" end="11"/>
                                            </p:txEl>
                                          </p:spTgt>
                                        </p:tgtEl>
                                        <p:attrNameLst>
                                          <p:attrName>style.visibility</p:attrName>
                                        </p:attrNameLst>
                                      </p:cBhvr>
                                      <p:to>
                                        <p:strVal val="visible"/>
                                      </p:to>
                                    </p:set>
                                    <p:animEffect transition="in" filter="checkerboard(across)">
                                      <p:cBhvr>
                                        <p:cTn id="27" dur="500"/>
                                        <p:tgtEl>
                                          <p:spTgt spid="5621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3"/>
          <p:cNvSpPr>
            <a:spLocks noGrp="1" noChangeArrowheads="1"/>
          </p:cNvSpPr>
          <p:nvPr>
            <p:ph idx="1"/>
          </p:nvPr>
        </p:nvSpPr>
        <p:spPr>
          <a:xfrm>
            <a:off x="341313" y="719138"/>
            <a:ext cx="8545512" cy="5372100"/>
          </a:xfrm>
        </p:spPr>
        <p:txBody>
          <a:bodyPr>
            <a:normAutofit/>
          </a:bodyPr>
          <a:lstStyle/>
          <a:p>
            <a:pPr marL="365760" indent="-256032" fontAlgn="auto">
              <a:spcAft>
                <a:spcPts val="0"/>
              </a:spcAft>
              <a:buFont typeface="Wingdings 3"/>
              <a:buNone/>
              <a:defRPr/>
            </a:pPr>
            <a:endParaRPr lang="en-US" sz="2400" dirty="0" smtClean="0"/>
          </a:p>
          <a:p>
            <a:pPr marL="365760" indent="-256032" fontAlgn="auto">
              <a:spcAft>
                <a:spcPts val="0"/>
              </a:spcAft>
              <a:buFont typeface="Wingdings 3"/>
              <a:buNone/>
              <a:defRPr/>
            </a:pPr>
            <a:r>
              <a:rPr lang="en-US" sz="1600" dirty="0" smtClean="0">
                <a:solidFill>
                  <a:srgbClr val="274200"/>
                </a:solidFill>
              </a:rPr>
              <a:t>    “ It is important to understand past and present methods of medical waste management, as well as the dominant forces that will drive significant change in the near future.  U.S. hospitals produce 3.2 million tons of medical waste each year (vs. 220 billion tons in the U.S. municipal waste stream).  Of that total, only 15% is technically classified as regulated medical waste capable of spreading infectious disease or inappropriate for the municipal waste stream.  Packaging is a key focus and will be a big part of the solution in years to come.” </a:t>
            </a:r>
          </a:p>
          <a:p>
            <a:pPr marL="365760" indent="-256032" fontAlgn="auto">
              <a:spcAft>
                <a:spcPts val="0"/>
              </a:spcAft>
              <a:buFont typeface="Wingdings 3"/>
              <a:buChar char=""/>
              <a:defRPr/>
            </a:pPr>
            <a:endParaRPr lang="en-US" sz="1800" dirty="0" smtClean="0">
              <a:solidFill>
                <a:srgbClr val="274200"/>
              </a:solidFill>
            </a:endParaRPr>
          </a:p>
          <a:p>
            <a:pPr marL="365760" indent="-256032" fontAlgn="auto">
              <a:spcAft>
                <a:spcPts val="0"/>
              </a:spcAft>
              <a:buFont typeface="Wingdings 3"/>
              <a:buChar char=""/>
              <a:defRPr/>
            </a:pPr>
            <a:r>
              <a:rPr lang="en-US" sz="1800" dirty="0" smtClean="0">
                <a:solidFill>
                  <a:srgbClr val="274200"/>
                </a:solidFill>
              </a:rPr>
              <a:t>Industry can expect stricter legislation in years to come</a:t>
            </a:r>
          </a:p>
          <a:p>
            <a:pPr marL="365760" indent="-256032" fontAlgn="auto">
              <a:spcAft>
                <a:spcPts val="0"/>
              </a:spcAft>
              <a:buFont typeface="Wingdings 3"/>
              <a:buChar char=""/>
              <a:defRPr/>
            </a:pPr>
            <a:endParaRPr lang="en-US" sz="1800" dirty="0" smtClean="0">
              <a:solidFill>
                <a:srgbClr val="274200"/>
              </a:solidFill>
            </a:endParaRPr>
          </a:p>
          <a:p>
            <a:pPr marL="365760" indent="-256032" fontAlgn="auto">
              <a:spcAft>
                <a:spcPts val="0"/>
              </a:spcAft>
              <a:buFont typeface="Wingdings 3"/>
              <a:buChar char=""/>
              <a:defRPr/>
            </a:pPr>
            <a:r>
              <a:rPr lang="en-US" sz="1800" dirty="0" smtClean="0">
                <a:solidFill>
                  <a:srgbClr val="274200"/>
                </a:solidFill>
              </a:rPr>
              <a:t>Hospitals have shifted away from waste to energy strategy; disinfection of medical waste and landfill; reduction by weight is key focus by hospitals.</a:t>
            </a:r>
          </a:p>
          <a:p>
            <a:pPr marL="365760" indent="-256032" fontAlgn="auto">
              <a:spcAft>
                <a:spcPts val="0"/>
              </a:spcAft>
              <a:buFont typeface="Wingdings 3"/>
              <a:buChar char=""/>
              <a:defRPr/>
            </a:pPr>
            <a:endParaRPr lang="en-US" sz="1800" dirty="0" smtClean="0">
              <a:solidFill>
                <a:srgbClr val="274200"/>
              </a:solidFill>
            </a:endParaRPr>
          </a:p>
          <a:p>
            <a:pPr marL="365760" indent="-256032" fontAlgn="auto">
              <a:spcAft>
                <a:spcPts val="0"/>
              </a:spcAft>
              <a:buFont typeface="Wingdings 3"/>
              <a:buChar char=""/>
              <a:defRPr/>
            </a:pPr>
            <a:r>
              <a:rPr lang="en-US" sz="1800" dirty="0" smtClean="0">
                <a:solidFill>
                  <a:srgbClr val="274200"/>
                </a:solidFill>
              </a:rPr>
              <a:t>Debate of reusables vs. disposals will continue to be driving factor</a:t>
            </a:r>
          </a:p>
          <a:p>
            <a:pPr marL="365760" indent="-256032" fontAlgn="auto">
              <a:spcAft>
                <a:spcPts val="0"/>
              </a:spcAft>
              <a:buFont typeface="Wingdings 3"/>
              <a:buChar char=""/>
              <a:defRPr/>
            </a:pPr>
            <a:endParaRPr lang="en-US" sz="1800" dirty="0" smtClean="0">
              <a:solidFill>
                <a:srgbClr val="274200"/>
              </a:solidFill>
            </a:endParaRPr>
          </a:p>
          <a:p>
            <a:pPr marL="365760" indent="-256032" fontAlgn="auto">
              <a:spcAft>
                <a:spcPts val="0"/>
              </a:spcAft>
              <a:buFont typeface="Wingdings 3"/>
              <a:buChar char=""/>
              <a:defRPr/>
            </a:pPr>
            <a:r>
              <a:rPr lang="en-US" sz="1800" dirty="0" smtClean="0">
                <a:solidFill>
                  <a:srgbClr val="274200"/>
                </a:solidFill>
              </a:rPr>
              <a:t>Ability to develop recycling markets will be key</a:t>
            </a:r>
          </a:p>
          <a:p>
            <a:pPr marL="365760" indent="-256032" fontAlgn="auto">
              <a:spcAft>
                <a:spcPts val="0"/>
              </a:spcAft>
              <a:buFont typeface="Wingdings 3"/>
              <a:buNone/>
              <a:defRPr/>
            </a:pPr>
            <a:endParaRPr lang="en-US" sz="1800" dirty="0" smtClean="0">
              <a:solidFill>
                <a:srgbClr val="274200"/>
              </a:solidFill>
            </a:endParaRPr>
          </a:p>
          <a:p>
            <a:pPr marL="285750" indent="-285750" fontAlgn="auto">
              <a:lnSpc>
                <a:spcPts val="2500"/>
              </a:lnSpc>
              <a:spcAft>
                <a:spcPts val="0"/>
              </a:spcAft>
              <a:buFontTx/>
              <a:buAutoNum type="arabicPeriod"/>
              <a:defRPr/>
            </a:pPr>
            <a:endParaRPr lang="en-US" sz="2400" dirty="0">
              <a:solidFill>
                <a:srgbClr val="274200"/>
              </a:solidFill>
            </a:endParaRPr>
          </a:p>
        </p:txBody>
      </p:sp>
      <p:sp>
        <p:nvSpPr>
          <p:cNvPr id="38914"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38915"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3891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FAC5D2D-F785-43F8-8BD7-11FBE1F994D2}" type="slidenum">
              <a:rPr lang="en-US"/>
              <a:pPr/>
              <a:t>6</a:t>
            </a:fld>
            <a:r>
              <a:rPr lang="en-US"/>
              <a:t>   |</a:t>
            </a:r>
          </a:p>
        </p:txBody>
      </p:sp>
      <p:sp>
        <p:nvSpPr>
          <p:cNvPr id="562178" name="Rectangle 2"/>
          <p:cNvSpPr>
            <a:spLocks noGrp="1" noChangeArrowheads="1"/>
          </p:cNvSpPr>
          <p:nvPr>
            <p:ph type="title"/>
          </p:nvPr>
        </p:nvSpPr>
        <p:spPr>
          <a:xfrm>
            <a:off x="0" y="0"/>
            <a:ext cx="8927024" cy="960895"/>
          </a:xfrm>
        </p:spPr>
        <p:txBody>
          <a:bodyPr/>
          <a:lstStyle/>
          <a:p>
            <a:pPr algn="ctr" fontAlgn="auto">
              <a:spcAft>
                <a:spcPts val="0"/>
              </a:spcAft>
              <a:defRPr/>
            </a:pPr>
            <a:r>
              <a:rPr lang="en-US" sz="3200" dirty="0" smtClean="0"/>
              <a:t>Medical Waste Stream in the U.S.</a:t>
            </a:r>
            <a:endParaRPr lang="en-US" sz="3200" baseline="75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2179">
                                            <p:txEl>
                                              <p:pRg st="1" end="1"/>
                                            </p:txEl>
                                          </p:spTgt>
                                        </p:tgtEl>
                                        <p:attrNameLst>
                                          <p:attrName>style.visibility</p:attrName>
                                        </p:attrNameLst>
                                      </p:cBhvr>
                                      <p:to>
                                        <p:strVal val="visible"/>
                                      </p:to>
                                    </p:set>
                                    <p:animEffect transition="in" filter="checkerboard(across)">
                                      <p:cBhvr>
                                        <p:cTn id="7" dur="500"/>
                                        <p:tgtEl>
                                          <p:spTgt spid="562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2179">
                                            <p:txEl>
                                              <p:pRg st="3" end="3"/>
                                            </p:txEl>
                                          </p:spTgt>
                                        </p:tgtEl>
                                        <p:attrNameLst>
                                          <p:attrName>style.visibility</p:attrName>
                                        </p:attrNameLst>
                                      </p:cBhvr>
                                      <p:to>
                                        <p:strVal val="visible"/>
                                      </p:to>
                                    </p:set>
                                    <p:animEffect transition="in" filter="checkerboard(across)">
                                      <p:cBhvr>
                                        <p:cTn id="12" dur="500"/>
                                        <p:tgtEl>
                                          <p:spTgt spid="5621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62179">
                                            <p:txEl>
                                              <p:pRg st="5" end="5"/>
                                            </p:txEl>
                                          </p:spTgt>
                                        </p:tgtEl>
                                        <p:attrNameLst>
                                          <p:attrName>style.visibility</p:attrName>
                                        </p:attrNameLst>
                                      </p:cBhvr>
                                      <p:to>
                                        <p:strVal val="visible"/>
                                      </p:to>
                                    </p:set>
                                    <p:animEffect transition="in" filter="checkerboard(across)">
                                      <p:cBhvr>
                                        <p:cTn id="17" dur="500"/>
                                        <p:tgtEl>
                                          <p:spTgt spid="5621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62179">
                                            <p:txEl>
                                              <p:pRg st="7" end="7"/>
                                            </p:txEl>
                                          </p:spTgt>
                                        </p:tgtEl>
                                        <p:attrNameLst>
                                          <p:attrName>style.visibility</p:attrName>
                                        </p:attrNameLst>
                                      </p:cBhvr>
                                      <p:to>
                                        <p:strVal val="visible"/>
                                      </p:to>
                                    </p:set>
                                    <p:animEffect transition="in" filter="checkerboard(across)">
                                      <p:cBhvr>
                                        <p:cTn id="22" dur="500"/>
                                        <p:tgtEl>
                                          <p:spTgt spid="56217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62179">
                                            <p:txEl>
                                              <p:pRg st="9" end="9"/>
                                            </p:txEl>
                                          </p:spTgt>
                                        </p:tgtEl>
                                        <p:attrNameLst>
                                          <p:attrName>style.visibility</p:attrName>
                                        </p:attrNameLst>
                                      </p:cBhvr>
                                      <p:to>
                                        <p:strVal val="visible"/>
                                      </p:to>
                                    </p:set>
                                    <p:animEffect transition="in" filter="checkerboard(across)">
                                      <p:cBhvr>
                                        <p:cTn id="27" dur="500"/>
                                        <p:tgtEl>
                                          <p:spTgt spid="562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a:xfrm>
            <a:off x="758825" y="1128713"/>
            <a:ext cx="7861300" cy="4827587"/>
          </a:xfrm>
        </p:spPr>
        <p:txBody>
          <a:bodyPr/>
          <a:lstStyle/>
          <a:p>
            <a:pPr>
              <a:buFontTx/>
              <a:buChar char="•"/>
            </a:pPr>
            <a:endParaRPr lang="en-US" sz="1600" i="1" smtClean="0"/>
          </a:p>
          <a:p>
            <a:pPr>
              <a:buFontTx/>
              <a:buChar char="•"/>
            </a:pPr>
            <a:endParaRPr lang="en-US" sz="1600" smtClean="0"/>
          </a:p>
          <a:p>
            <a:pPr>
              <a:buFontTx/>
              <a:buChar char="•"/>
            </a:pPr>
            <a:endParaRPr lang="en-US" sz="2400" smtClean="0"/>
          </a:p>
        </p:txBody>
      </p:sp>
      <p:sp>
        <p:nvSpPr>
          <p:cNvPr id="40962"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0963"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0964"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6266949-2FB4-425C-8AF9-A2437D6CE4F5}" type="slidenum">
              <a:rPr lang="en-US"/>
              <a:pPr/>
              <a:t>7</a:t>
            </a:fld>
            <a:r>
              <a:rPr lang="en-US"/>
              <a:t>   |</a:t>
            </a:r>
          </a:p>
        </p:txBody>
      </p:sp>
      <p:sp>
        <p:nvSpPr>
          <p:cNvPr id="563202" name="Rectangle 2"/>
          <p:cNvSpPr>
            <a:spLocks noGrp="1" noChangeArrowheads="1"/>
          </p:cNvSpPr>
          <p:nvPr>
            <p:ph type="title"/>
          </p:nvPr>
        </p:nvSpPr>
        <p:spPr>
          <a:xfrm>
            <a:off x="835025" y="347663"/>
            <a:ext cx="7861300" cy="5568950"/>
          </a:xfrm>
        </p:spPr>
        <p:txBody>
          <a:bodyPr/>
          <a:lstStyle/>
          <a:p>
            <a:pPr fontAlgn="auto">
              <a:spcAft>
                <a:spcPts val="0"/>
              </a:spcAft>
              <a:defRPr/>
            </a:pPr>
            <a:r>
              <a:rPr lang="en-US" sz="3400" dirty="0"/>
              <a:t>Voice of the Customer (VOC)</a:t>
            </a:r>
            <a:br>
              <a:rPr lang="en-US" sz="3400" dirty="0"/>
            </a:br>
            <a:r>
              <a:rPr lang="en-US" sz="3400" u="sng" dirty="0"/>
              <a:t/>
            </a:r>
            <a:br>
              <a:rPr lang="en-US" sz="3400" u="sng" dirty="0"/>
            </a:br>
            <a:r>
              <a:rPr lang="en-US" sz="2800" i="1" u="sng" dirty="0">
                <a:solidFill>
                  <a:srgbClr val="274200"/>
                </a:solidFill>
              </a:rPr>
              <a:t>Goal:</a:t>
            </a:r>
            <a:r>
              <a:rPr lang="en-US" sz="2800" u="sng" dirty="0">
                <a:solidFill>
                  <a:srgbClr val="274200"/>
                </a:solidFill>
              </a:rPr>
              <a:t/>
            </a:r>
            <a:br>
              <a:rPr lang="en-US" sz="2800" u="sng" dirty="0">
                <a:solidFill>
                  <a:srgbClr val="274200"/>
                </a:solidFill>
              </a:rPr>
            </a:br>
            <a:r>
              <a:rPr lang="en-US" sz="2800" u="sng" dirty="0">
                <a:solidFill>
                  <a:srgbClr val="274200"/>
                </a:solidFill>
              </a:rPr>
              <a:t/>
            </a:r>
            <a:br>
              <a:rPr lang="en-US" sz="2800" u="sng" dirty="0">
                <a:solidFill>
                  <a:srgbClr val="274200"/>
                </a:solidFill>
              </a:rPr>
            </a:br>
            <a:r>
              <a:rPr lang="en-US" sz="2000" b="0" dirty="0">
                <a:solidFill>
                  <a:srgbClr val="274200"/>
                </a:solidFill>
              </a:rPr>
              <a:t>Identify value added environmental packaging opportunities that benefit our customers.</a:t>
            </a:r>
            <a:br>
              <a:rPr lang="en-US" sz="2000" b="0" dirty="0">
                <a:solidFill>
                  <a:srgbClr val="274200"/>
                </a:solidFill>
              </a:rPr>
            </a:br>
            <a:r>
              <a:rPr lang="en-US" sz="2000" b="0" dirty="0">
                <a:solidFill>
                  <a:srgbClr val="274200"/>
                </a:solidFill>
              </a:rPr>
              <a:t/>
            </a:r>
            <a:br>
              <a:rPr lang="en-US" sz="2000" b="0" dirty="0">
                <a:solidFill>
                  <a:srgbClr val="274200"/>
                </a:solidFill>
              </a:rPr>
            </a:br>
            <a:r>
              <a:rPr lang="en-US" sz="2000" b="0" dirty="0">
                <a:solidFill>
                  <a:srgbClr val="274200"/>
                </a:solidFill>
              </a:rPr>
              <a:t>	</a:t>
            </a:r>
            <a:r>
              <a:rPr lang="en-US" sz="2000" b="0" dirty="0">
                <a:solidFill>
                  <a:srgbClr val="274200"/>
                </a:solidFill>
                <a:sym typeface="Wingdings" pitchFamily="2" charset="2"/>
              </a:rPr>
              <a:t> Solicit feedback </a:t>
            </a:r>
            <a:br>
              <a:rPr lang="en-US" sz="2000" b="0" dirty="0">
                <a:solidFill>
                  <a:srgbClr val="274200"/>
                </a:solidFill>
                <a:sym typeface="Wingdings" pitchFamily="2" charset="2"/>
              </a:rPr>
            </a:br>
            <a:r>
              <a:rPr lang="en-US" sz="2000" b="0" dirty="0">
                <a:solidFill>
                  <a:srgbClr val="274200"/>
                </a:solidFill>
                <a:sym typeface="Wingdings" pitchFamily="2" charset="2"/>
              </a:rPr>
              <a:t/>
            </a:r>
            <a:br>
              <a:rPr lang="en-US" sz="2000" b="0" dirty="0">
                <a:solidFill>
                  <a:srgbClr val="274200"/>
                </a:solidFill>
                <a:sym typeface="Wingdings" pitchFamily="2" charset="2"/>
              </a:rPr>
            </a:br>
            <a:r>
              <a:rPr lang="en-US" sz="2000" b="0" dirty="0">
                <a:solidFill>
                  <a:srgbClr val="274200"/>
                </a:solidFill>
                <a:sym typeface="Wingdings" pitchFamily="2" charset="2"/>
              </a:rPr>
              <a:t> 	 </a:t>
            </a:r>
            <a:r>
              <a:rPr lang="en-US" sz="2000" b="0" dirty="0">
                <a:solidFill>
                  <a:srgbClr val="274200"/>
                </a:solidFill>
              </a:rPr>
              <a:t>Understanding their supply chain, unique </a:t>
            </a:r>
            <a:r>
              <a:rPr lang="en-US" sz="2000" b="0" dirty="0" smtClean="0">
                <a:solidFill>
                  <a:srgbClr val="274200"/>
                </a:solidFill>
              </a:rPr>
              <a:t>     	usage requirements</a:t>
            </a:r>
            <a:r>
              <a:rPr lang="en-US" sz="2000" b="0" dirty="0">
                <a:solidFill>
                  <a:srgbClr val="274200"/>
                </a:solidFill>
              </a:rPr>
              <a:t>, recycling &amp; waste</a:t>
            </a:r>
            <a:br>
              <a:rPr lang="en-US" sz="2000" b="0" dirty="0">
                <a:solidFill>
                  <a:srgbClr val="274200"/>
                </a:solidFill>
              </a:rPr>
            </a:br>
            <a:r>
              <a:rPr lang="en-US" sz="2000" b="0" dirty="0">
                <a:solidFill>
                  <a:srgbClr val="274200"/>
                </a:solidFill>
              </a:rPr>
              <a:t>	</a:t>
            </a:r>
            <a:br>
              <a:rPr lang="en-US" sz="2000" b="0" dirty="0">
                <a:solidFill>
                  <a:srgbClr val="274200"/>
                </a:solidFill>
              </a:rPr>
            </a:br>
            <a:r>
              <a:rPr lang="en-US" sz="2000" b="0" dirty="0">
                <a:solidFill>
                  <a:srgbClr val="274200"/>
                </a:solidFill>
              </a:rPr>
              <a:t>	</a:t>
            </a:r>
            <a:r>
              <a:rPr lang="en-US" sz="2000" b="0" dirty="0">
                <a:solidFill>
                  <a:srgbClr val="274200"/>
                </a:solidFill>
                <a:sym typeface="Wingdings" pitchFamily="2" charset="2"/>
              </a:rPr>
              <a:t> </a:t>
            </a:r>
            <a:r>
              <a:rPr lang="en-US" sz="2000" b="0" dirty="0">
                <a:solidFill>
                  <a:srgbClr val="274200"/>
                </a:solidFill>
              </a:rPr>
              <a:t>Aligning our efforts &amp; policies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a:xfrm>
            <a:off x="758825" y="1128713"/>
            <a:ext cx="7861300" cy="4827587"/>
          </a:xfrm>
        </p:spPr>
        <p:txBody>
          <a:bodyPr/>
          <a:lstStyle/>
          <a:p>
            <a:pPr>
              <a:buFontTx/>
              <a:buChar char="•"/>
            </a:pPr>
            <a:endParaRPr lang="en-US" sz="1600" i="1" smtClean="0"/>
          </a:p>
          <a:p>
            <a:pPr>
              <a:buFontTx/>
              <a:buChar char="•"/>
            </a:pPr>
            <a:endParaRPr lang="en-US" sz="1600" smtClean="0"/>
          </a:p>
          <a:p>
            <a:pPr>
              <a:buFontTx/>
              <a:buChar char="•"/>
            </a:pPr>
            <a:endParaRPr lang="en-US" sz="2400" smtClean="0"/>
          </a:p>
        </p:txBody>
      </p:sp>
      <p:sp>
        <p:nvSpPr>
          <p:cNvPr id="43010"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43011"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3012"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DC419BAE-8DB0-4C49-809A-4C380481B1E1}" type="slidenum">
              <a:rPr lang="en-US"/>
              <a:pPr/>
              <a:t>8</a:t>
            </a:fld>
            <a:r>
              <a:rPr lang="en-US"/>
              <a:t>   |</a:t>
            </a:r>
          </a:p>
        </p:txBody>
      </p:sp>
      <p:sp>
        <p:nvSpPr>
          <p:cNvPr id="564226" name="Rectangle 2"/>
          <p:cNvSpPr>
            <a:spLocks noGrp="1" noChangeArrowheads="1"/>
          </p:cNvSpPr>
          <p:nvPr>
            <p:ph type="title"/>
          </p:nvPr>
        </p:nvSpPr>
        <p:spPr>
          <a:xfrm>
            <a:off x="835025" y="347663"/>
            <a:ext cx="7861300" cy="5568950"/>
          </a:xfrm>
        </p:spPr>
        <p:txBody>
          <a:bodyPr/>
          <a:lstStyle/>
          <a:p>
            <a:pPr fontAlgn="auto">
              <a:lnSpc>
                <a:spcPct val="70000"/>
              </a:lnSpc>
              <a:spcAft>
                <a:spcPts val="0"/>
              </a:spcAft>
              <a:defRPr/>
            </a:pPr>
            <a:r>
              <a:rPr lang="en-US" sz="3400" dirty="0"/>
              <a:t>Voice of the Customer (VOC)</a:t>
            </a:r>
            <a:br>
              <a:rPr lang="en-US" sz="3400" dirty="0"/>
            </a:br>
            <a:r>
              <a:rPr lang="en-US" sz="3400" dirty="0"/>
              <a:t/>
            </a:r>
            <a:br>
              <a:rPr lang="en-US" sz="3400" dirty="0"/>
            </a:br>
            <a:r>
              <a:rPr lang="en-US" sz="3400" dirty="0" smtClean="0"/>
              <a:t/>
            </a:r>
            <a:br>
              <a:rPr lang="en-US" sz="3400" dirty="0" smtClean="0"/>
            </a:br>
            <a:r>
              <a:rPr lang="en-US" sz="2800" i="1" u="sng" dirty="0" smtClean="0">
                <a:solidFill>
                  <a:srgbClr val="345800"/>
                </a:solidFill>
              </a:rPr>
              <a:t>Feedback</a:t>
            </a:r>
            <a:r>
              <a:rPr lang="en-US" sz="2800" i="1" u="sng" dirty="0">
                <a:solidFill>
                  <a:srgbClr val="345800"/>
                </a:solidFill>
              </a:rPr>
              <a:t>:</a:t>
            </a:r>
            <a:r>
              <a:rPr lang="en-US" sz="2400" i="1" dirty="0">
                <a:solidFill>
                  <a:srgbClr val="345800"/>
                </a:solidFill>
              </a:rPr>
              <a:t/>
            </a:r>
            <a:br>
              <a:rPr lang="en-US" sz="2400" i="1" dirty="0">
                <a:solidFill>
                  <a:srgbClr val="345800"/>
                </a:solidFill>
              </a:rPr>
            </a:br>
            <a:r>
              <a:rPr lang="en-US" sz="2400" i="1" dirty="0">
                <a:solidFill>
                  <a:srgbClr val="345800"/>
                </a:solidFill>
              </a:rPr>
              <a:t/>
            </a:r>
            <a:br>
              <a:rPr lang="en-US" sz="2400" i="1" dirty="0">
                <a:solidFill>
                  <a:srgbClr val="345800"/>
                </a:solidFill>
              </a:rPr>
            </a:br>
            <a:r>
              <a:rPr lang="en-US" sz="2400" i="1" dirty="0">
                <a:solidFill>
                  <a:srgbClr val="345800"/>
                </a:solidFill>
              </a:rPr>
              <a:t>	</a:t>
            </a:r>
            <a:r>
              <a:rPr lang="en-US" sz="2000" b="0" dirty="0">
                <a:solidFill>
                  <a:srgbClr val="345800"/>
                </a:solidFill>
                <a:sym typeface="Wingdings" pitchFamily="2" charset="2"/>
              </a:rPr>
              <a:t> Increase source reduction efforts</a:t>
            </a:r>
            <a:r>
              <a:rPr lang="en-US" sz="2000" b="0" dirty="0">
                <a:solidFill>
                  <a:srgbClr val="345800"/>
                </a:solidFill>
              </a:rPr>
              <a:t/>
            </a:r>
            <a:br>
              <a:rPr lang="en-US" sz="2000" b="0" dirty="0">
                <a:solidFill>
                  <a:srgbClr val="345800"/>
                </a:solidFill>
              </a:rPr>
            </a:br>
            <a:r>
              <a:rPr lang="en-US" sz="2000" b="0" dirty="0">
                <a:solidFill>
                  <a:srgbClr val="345800"/>
                </a:solidFill>
              </a:rPr>
              <a:t>	</a:t>
            </a:r>
            <a:br>
              <a:rPr lang="en-US" sz="2000" b="0" dirty="0">
                <a:solidFill>
                  <a:srgbClr val="345800"/>
                </a:solidFill>
              </a:rPr>
            </a:br>
            <a:r>
              <a:rPr lang="en-US" sz="2000" b="0" dirty="0">
                <a:solidFill>
                  <a:srgbClr val="345800"/>
                </a:solidFill>
              </a:rPr>
              <a:t>	</a:t>
            </a:r>
            <a:r>
              <a:rPr lang="en-US" sz="2000" b="0" dirty="0">
                <a:solidFill>
                  <a:srgbClr val="345800"/>
                </a:solidFill>
                <a:sym typeface="Wingdings" pitchFamily="2" charset="2"/>
              </a:rPr>
              <a:t> Increase use of recycled materials</a:t>
            </a:r>
            <a:br>
              <a:rPr lang="en-US" sz="2000" b="0" dirty="0">
                <a:solidFill>
                  <a:srgbClr val="345800"/>
                </a:solidFill>
                <a:sym typeface="Wingdings" pitchFamily="2" charset="2"/>
              </a:rPr>
            </a:br>
            <a:r>
              <a:rPr lang="en-US" sz="2000" b="0" dirty="0">
                <a:solidFill>
                  <a:srgbClr val="345800"/>
                </a:solidFill>
                <a:sym typeface="Wingdings" pitchFamily="2" charset="2"/>
              </a:rPr>
              <a:t/>
            </a:r>
            <a:br>
              <a:rPr lang="en-US" sz="2000" b="0" dirty="0">
                <a:solidFill>
                  <a:srgbClr val="345800"/>
                </a:solidFill>
                <a:sym typeface="Wingdings" pitchFamily="2" charset="2"/>
              </a:rPr>
            </a:br>
            <a:r>
              <a:rPr lang="en-US" sz="2000" b="0" dirty="0">
                <a:solidFill>
                  <a:srgbClr val="345800"/>
                </a:solidFill>
              </a:rPr>
              <a:t>	</a:t>
            </a:r>
            <a:r>
              <a:rPr lang="en-US" sz="2000" b="0" dirty="0">
                <a:solidFill>
                  <a:srgbClr val="345800"/>
                </a:solidFill>
                <a:sym typeface="Wingdings" pitchFamily="2" charset="2"/>
              </a:rPr>
              <a:t> Eliminate </a:t>
            </a:r>
            <a:r>
              <a:rPr lang="en-US" sz="2000" b="0" dirty="0" smtClean="0">
                <a:solidFill>
                  <a:srgbClr val="345800"/>
                </a:solidFill>
                <a:sym typeface="Wingdings" pitchFamily="2" charset="2"/>
              </a:rPr>
              <a:t>PVC and DEHP</a:t>
            </a:r>
            <a:r>
              <a:rPr lang="en-US" sz="2000" b="0" dirty="0">
                <a:solidFill>
                  <a:srgbClr val="345800"/>
                </a:solidFill>
              </a:rPr>
              <a:t/>
            </a:r>
            <a:br>
              <a:rPr lang="en-US" sz="2000" b="0" dirty="0">
                <a:solidFill>
                  <a:srgbClr val="345800"/>
                </a:solidFill>
              </a:rPr>
            </a:br>
            <a:r>
              <a:rPr lang="en-US" sz="2000" b="0" dirty="0">
                <a:solidFill>
                  <a:srgbClr val="345800"/>
                </a:solidFill>
              </a:rPr>
              <a:t/>
            </a:r>
            <a:br>
              <a:rPr lang="en-US" sz="2000" b="0" dirty="0">
                <a:solidFill>
                  <a:srgbClr val="345800"/>
                </a:solidFill>
              </a:rPr>
            </a:br>
            <a:r>
              <a:rPr lang="en-US" sz="2000" b="0" dirty="0">
                <a:solidFill>
                  <a:srgbClr val="345800"/>
                </a:solidFill>
              </a:rPr>
              <a:t> 	</a:t>
            </a:r>
            <a:r>
              <a:rPr lang="en-US" sz="2000" b="0" dirty="0">
                <a:solidFill>
                  <a:srgbClr val="345800"/>
                </a:solidFill>
                <a:sym typeface="Wingdings" pitchFamily="2" charset="2"/>
              </a:rPr>
              <a:t> Continue to innovate by using </a:t>
            </a:r>
            <a:r>
              <a:rPr lang="en-US" sz="2000" b="0" dirty="0" smtClean="0">
                <a:solidFill>
                  <a:srgbClr val="345800"/>
                </a:solidFill>
                <a:sym typeface="Wingdings" pitchFamily="2" charset="2"/>
              </a:rPr>
              <a:t>new 	packaging 	materials </a:t>
            </a:r>
            <a:r>
              <a:rPr lang="en-US" sz="2000" b="0" dirty="0">
                <a:solidFill>
                  <a:srgbClr val="345800"/>
                </a:solidFill>
                <a:sym typeface="Wingdings" pitchFamily="2" charset="2"/>
              </a:rPr>
              <a:t>and configurations</a:t>
            </a:r>
            <a:r>
              <a:rPr lang="en-US" sz="2000" b="0" dirty="0">
                <a:solidFill>
                  <a:srgbClr val="345800"/>
                </a:solidFill>
              </a:rPr>
              <a:t>	</a:t>
            </a:r>
            <a:br>
              <a:rPr lang="en-US" sz="2000" b="0" dirty="0">
                <a:solidFill>
                  <a:srgbClr val="345800"/>
                </a:solidFill>
              </a:rPr>
            </a:br>
            <a:r>
              <a:rPr lang="en-US" sz="2000" b="0" dirty="0">
                <a:solidFill>
                  <a:srgbClr val="345800"/>
                </a:solidFill>
              </a:rPr>
              <a:t>	</a:t>
            </a:r>
            <a:br>
              <a:rPr lang="en-US" sz="2000" b="0" dirty="0">
                <a:solidFill>
                  <a:srgbClr val="345800"/>
                </a:solidFill>
              </a:rPr>
            </a:br>
            <a:r>
              <a:rPr lang="en-US" sz="2000" b="0" dirty="0">
                <a:solidFill>
                  <a:srgbClr val="345800"/>
                </a:solidFill>
              </a:rPr>
              <a:t>	</a:t>
            </a:r>
            <a:r>
              <a:rPr lang="en-US" sz="2000" b="0" dirty="0">
                <a:solidFill>
                  <a:srgbClr val="345800"/>
                </a:solidFill>
                <a:sym typeface="Wingdings" pitchFamily="2" charset="2"/>
              </a:rPr>
              <a:t> Utilize sustainability scorecards </a:t>
            </a:r>
            <a:br>
              <a:rPr lang="en-US" sz="2000" b="0" dirty="0">
                <a:solidFill>
                  <a:srgbClr val="345800"/>
                </a:solidFill>
                <a:sym typeface="Wingdings" pitchFamily="2" charset="2"/>
              </a:rPr>
            </a:br>
            <a:r>
              <a:rPr lang="en-US" sz="2000" b="0" dirty="0">
                <a:solidFill>
                  <a:srgbClr val="345800"/>
                </a:solidFill>
                <a:sym typeface="Wingdings" pitchFamily="2" charset="2"/>
              </a:rPr>
              <a:t/>
            </a:r>
            <a:br>
              <a:rPr lang="en-US" sz="2000" b="0" dirty="0">
                <a:solidFill>
                  <a:srgbClr val="345800"/>
                </a:solidFill>
                <a:sym typeface="Wingdings" pitchFamily="2" charset="2"/>
              </a:rPr>
            </a:br>
            <a:r>
              <a:rPr lang="en-US" sz="2000" b="0" dirty="0">
                <a:solidFill>
                  <a:srgbClr val="345800"/>
                </a:solidFill>
                <a:sym typeface="Wingdings" pitchFamily="2" charset="2"/>
              </a:rPr>
              <a:t>	 Investigate recycling opportunities</a:t>
            </a:r>
            <a:br>
              <a:rPr lang="en-US" sz="2000" b="0" dirty="0">
                <a:solidFill>
                  <a:srgbClr val="345800"/>
                </a:solidFill>
                <a:sym typeface="Wingdings" pitchFamily="2" charset="2"/>
              </a:rPr>
            </a:br>
            <a:r>
              <a:rPr lang="en-US" sz="2000" b="0" dirty="0">
                <a:solidFill>
                  <a:srgbClr val="345800"/>
                </a:solidFill>
                <a:sym typeface="Wingdings" pitchFamily="2" charset="2"/>
              </a:rPr>
              <a:t/>
            </a:r>
            <a:br>
              <a:rPr lang="en-US" sz="2000" b="0" dirty="0">
                <a:solidFill>
                  <a:srgbClr val="345800"/>
                </a:solidFill>
                <a:sym typeface="Wingdings" pitchFamily="2" charset="2"/>
              </a:rPr>
            </a:br>
            <a:r>
              <a:rPr lang="en-US" sz="2000" b="0" dirty="0">
                <a:solidFill>
                  <a:srgbClr val="345800"/>
                </a:solidFill>
                <a:sym typeface="Wingdings" pitchFamily="2" charset="2"/>
              </a:rPr>
              <a:t> 	 Collaborate with distributors and kit </a:t>
            </a:r>
            <a:r>
              <a:rPr lang="en-US" sz="2000" b="0" dirty="0" smtClean="0">
                <a:solidFill>
                  <a:srgbClr val="345800"/>
                </a:solidFill>
                <a:sym typeface="Wingdings" pitchFamily="2" charset="2"/>
              </a:rPr>
              <a:t>packagers</a:t>
            </a:r>
            <a:endParaRPr lang="en-US" sz="2000" b="0" dirty="0">
              <a:solidFill>
                <a:srgbClr val="345800"/>
              </a:solidFill>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4226"/>
                                        </p:tgtEl>
                                        <p:attrNameLst>
                                          <p:attrName>style.visibility</p:attrName>
                                        </p:attrNameLst>
                                      </p:cBhvr>
                                      <p:to>
                                        <p:strVal val="visible"/>
                                      </p:to>
                                    </p:set>
                                    <p:animEffect transition="in" filter="blinds(horizontal)">
                                      <p:cBhvr>
                                        <p:cTn id="7" dur="500"/>
                                        <p:tgtEl>
                                          <p:spTgt spid="5642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64226"/>
                                        </p:tgtEl>
                                        <p:attrNameLst>
                                          <p:attrName>style.visibility</p:attrName>
                                        </p:attrNameLst>
                                      </p:cBhvr>
                                      <p:to>
                                        <p:strVal val="visible"/>
                                      </p:to>
                                    </p:set>
                                    <p:animEffect transition="in" filter="blinds(horizontal)">
                                      <p:cBhvr>
                                        <p:cTn id="12" dur="500"/>
                                        <p:tgtEl>
                                          <p:spTgt spid="5642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4226"/>
                                        </p:tgtEl>
                                        <p:attrNameLst>
                                          <p:attrName>style.visibility</p:attrName>
                                        </p:attrNameLst>
                                      </p:cBhvr>
                                      <p:to>
                                        <p:strVal val="visible"/>
                                      </p:to>
                                    </p:set>
                                    <p:animEffect transition="in" filter="blinds(horizontal)">
                                      <p:cBhvr>
                                        <p:cTn id="17" dur="500"/>
                                        <p:tgtEl>
                                          <p:spTgt spid="5642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4226"/>
                                        </p:tgtEl>
                                        <p:attrNameLst>
                                          <p:attrName>style.visibility</p:attrName>
                                        </p:attrNameLst>
                                      </p:cBhvr>
                                      <p:to>
                                        <p:strVal val="visible"/>
                                      </p:to>
                                    </p:set>
                                    <p:animEffect transition="in" filter="blinds(horizontal)">
                                      <p:cBhvr>
                                        <p:cTn id="22" dur="500"/>
                                        <p:tgtEl>
                                          <p:spTgt spid="5642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64226"/>
                                        </p:tgtEl>
                                        <p:attrNameLst>
                                          <p:attrName>style.visibility</p:attrName>
                                        </p:attrNameLst>
                                      </p:cBhvr>
                                      <p:to>
                                        <p:strVal val="visible"/>
                                      </p:to>
                                    </p:set>
                                    <p:animEffect transition="in" filter="blinds(horizontal)">
                                      <p:cBhvr>
                                        <p:cTn id="27" dur="500"/>
                                        <p:tgtEl>
                                          <p:spTgt spid="5642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64226"/>
                                        </p:tgtEl>
                                        <p:attrNameLst>
                                          <p:attrName>style.visibility</p:attrName>
                                        </p:attrNameLst>
                                      </p:cBhvr>
                                      <p:to>
                                        <p:strVal val="visible"/>
                                      </p:to>
                                    </p:set>
                                    <p:animEffect transition="in" filter="blinds(horizontal)">
                                      <p:cBhvr>
                                        <p:cTn id="32" dur="500"/>
                                        <p:tgtEl>
                                          <p:spTgt spid="5642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64226"/>
                                        </p:tgtEl>
                                        <p:attrNameLst>
                                          <p:attrName>style.visibility</p:attrName>
                                        </p:attrNameLst>
                                      </p:cBhvr>
                                      <p:to>
                                        <p:strVal val="visible"/>
                                      </p:to>
                                    </p:set>
                                    <p:animEffect transition="in" filter="blinds(horizontal)">
                                      <p:cBhvr>
                                        <p:cTn id="37" dur="500"/>
                                        <p:tgtEl>
                                          <p:spTgt spid="56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p:txBody>
          <a:bodyPr/>
          <a:lstStyle/>
          <a:p>
            <a:pPr marL="285750" indent="-285750">
              <a:buFontTx/>
              <a:buAutoNum type="arabicPeriod"/>
            </a:pPr>
            <a:endParaRPr lang="en-US" smtClean="0"/>
          </a:p>
          <a:p>
            <a:pPr marL="285750" indent="-285750">
              <a:buFontTx/>
              <a:buAutoNum type="arabicPeriod"/>
            </a:pPr>
            <a:endParaRPr lang="en-US" smtClean="0"/>
          </a:p>
        </p:txBody>
      </p:sp>
      <p:sp>
        <p:nvSpPr>
          <p:cNvPr id="45058" name="Date Placeholder 3"/>
          <p:cNvSpPr>
            <a:spLocks noGrp="1"/>
          </p:cNvSpPr>
          <p:nvPr>
            <p:ph type="dt" sz="quarter" idx="10"/>
          </p:nvPr>
        </p:nvSpPr>
        <p:spPr bwMode="auto">
          <a:noFill/>
          <a:ln>
            <a:miter lim="800000"/>
            <a:headEnd/>
            <a:tailEnd/>
          </a:ln>
        </p:spPr>
        <p:txBody>
          <a:bodyPr wrap="square" lIns="91440" tIns="45720" rIns="91440" bIns="45720" numCol="1" anchorCtr="0" compatLnSpc="1">
            <a:prstTxWarp prst="textNoShape">
              <a:avLst/>
            </a:prstTxWarp>
          </a:bodyPr>
          <a:lstStyle/>
          <a:p>
            <a:r>
              <a:rPr lang="en-US"/>
              <a:t> </a:t>
            </a:r>
          </a:p>
        </p:txBody>
      </p:sp>
      <p:sp>
        <p:nvSpPr>
          <p:cNvPr id="45059" name="Footer Placeholder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endParaRPr lang="en-US"/>
          </a:p>
        </p:txBody>
      </p:sp>
      <p:sp>
        <p:nvSpPr>
          <p:cNvPr id="45060"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B3AB1A8-E761-490C-AAFA-B32EF8816C2A}" type="slidenum">
              <a:rPr lang="en-US"/>
              <a:pPr/>
              <a:t>9</a:t>
            </a:fld>
            <a:r>
              <a:rPr lang="en-US"/>
              <a:t>   |</a:t>
            </a:r>
          </a:p>
        </p:txBody>
      </p:sp>
      <p:sp>
        <p:nvSpPr>
          <p:cNvPr id="539650" name="Rectangle 2"/>
          <p:cNvSpPr>
            <a:spLocks noGrp="1" noChangeArrowheads="1"/>
          </p:cNvSpPr>
          <p:nvPr>
            <p:ph type="title"/>
          </p:nvPr>
        </p:nvSpPr>
        <p:spPr/>
        <p:txBody>
          <a:bodyPr/>
          <a:lstStyle/>
          <a:p>
            <a:pPr fontAlgn="auto">
              <a:spcAft>
                <a:spcPts val="0"/>
              </a:spcAft>
              <a:defRPr/>
            </a:pPr>
            <a:r>
              <a:rPr lang="en-US" dirty="0"/>
              <a:t>Packaging Modeling</a:t>
            </a:r>
          </a:p>
        </p:txBody>
      </p:sp>
      <p:sp>
        <p:nvSpPr>
          <p:cNvPr id="539652" name="Text Box 4"/>
          <p:cNvSpPr txBox="1">
            <a:spLocks noChangeArrowheads="1"/>
          </p:cNvSpPr>
          <p:nvPr/>
        </p:nvSpPr>
        <p:spPr bwMode="auto">
          <a:xfrm>
            <a:off x="736600" y="1763713"/>
            <a:ext cx="7715250" cy="3786187"/>
          </a:xfrm>
          <a:prstGeom prst="rect">
            <a:avLst/>
          </a:prstGeom>
          <a:noFill/>
          <a:ln w="3175" algn="ctr">
            <a:noFill/>
            <a:miter lim="800000"/>
            <a:headEnd/>
            <a:tailEnd/>
          </a:ln>
        </p:spPr>
        <p:txBody>
          <a:bodyPr>
            <a:spAutoFit/>
          </a:bodyPr>
          <a:lstStyle/>
          <a:p>
            <a:pPr>
              <a:lnSpc>
                <a:spcPts val="2400"/>
              </a:lnSpc>
              <a:tabLst>
                <a:tab pos="6464300" algn="r"/>
              </a:tabLst>
            </a:pPr>
            <a:endParaRPr lang="en-US" sz="2400"/>
          </a:p>
          <a:p>
            <a:pPr>
              <a:lnSpc>
                <a:spcPts val="2400"/>
              </a:lnSpc>
              <a:tabLst>
                <a:tab pos="6464300" algn="r"/>
              </a:tabLst>
            </a:pPr>
            <a:r>
              <a:rPr lang="en-US" sz="2400" b="0">
                <a:solidFill>
                  <a:srgbClr val="274200"/>
                </a:solidFill>
              </a:rPr>
              <a:t>A robust package modeling application for engineers to use was essential.  </a:t>
            </a:r>
          </a:p>
          <a:p>
            <a:pPr>
              <a:lnSpc>
                <a:spcPts val="2400"/>
              </a:lnSpc>
              <a:tabLst>
                <a:tab pos="6464300" algn="r"/>
              </a:tabLst>
            </a:pPr>
            <a:endParaRPr lang="en-US" sz="2400" b="0">
              <a:solidFill>
                <a:srgbClr val="274200"/>
              </a:solidFill>
            </a:endParaRP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The tool allows the user to input detailed packaging information that is used to perform a series of objective calculations.</a:t>
            </a:r>
          </a:p>
          <a:p>
            <a:pPr>
              <a:lnSpc>
                <a:spcPts val="2400"/>
              </a:lnSpc>
              <a:tabLst>
                <a:tab pos="6464300" algn="r"/>
              </a:tabLst>
            </a:pPr>
            <a:endParaRPr lang="en-US" sz="2400" b="0">
              <a:solidFill>
                <a:srgbClr val="274200"/>
              </a:solidFill>
            </a:endParaRPr>
          </a:p>
          <a:p>
            <a:pPr>
              <a:lnSpc>
                <a:spcPts val="2400"/>
              </a:lnSpc>
              <a:tabLst>
                <a:tab pos="6464300" algn="r"/>
              </a:tabLst>
            </a:pPr>
            <a:endParaRPr lang="en-US" sz="2400" b="0">
              <a:solidFill>
                <a:srgbClr val="274200"/>
              </a:solidFill>
            </a:endParaRPr>
          </a:p>
          <a:p>
            <a:pPr>
              <a:lnSpc>
                <a:spcPts val="2400"/>
              </a:lnSpc>
              <a:tabLst>
                <a:tab pos="6464300" algn="r"/>
              </a:tabLst>
            </a:pPr>
            <a:r>
              <a:rPr lang="en-US" sz="2400" b="0">
                <a:solidFill>
                  <a:srgbClr val="274200"/>
                </a:solidFill>
              </a:rPr>
              <a:t>This can be a useful and easy way to demonstrate the environmental impact of making a packaging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6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6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6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3878"/>
      </a:dk2>
      <a:lt2>
        <a:srgbClr val="696B73"/>
      </a:lt2>
      <a:accent1>
        <a:srgbClr val="53B7E8"/>
      </a:accent1>
      <a:accent2>
        <a:srgbClr val="C7EAFB"/>
      </a:accent2>
      <a:accent3>
        <a:srgbClr val="FFFFFF"/>
      </a:accent3>
      <a:accent4>
        <a:srgbClr val="000000"/>
      </a:accent4>
      <a:accent5>
        <a:srgbClr val="B3D8F2"/>
      </a:accent5>
      <a:accent6>
        <a:srgbClr val="B4D4E3"/>
      </a:accent6>
      <a:hlink>
        <a:srgbClr val="6E9934"/>
      </a:hlink>
      <a:folHlink>
        <a:srgbClr val="F7901E"/>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50000">
              <a:schemeClr val="bg1"/>
            </a:gs>
            <a:gs pos="100000">
              <a:schemeClr val="accent2"/>
            </a:gs>
          </a:gsLst>
          <a:lin ang="5400000" scaled="1"/>
        </a:gradFill>
        <a:ln w="3175" cap="flat" cmpd="sng" algn="ctr">
          <a:solidFill>
            <a:srgbClr val="000A5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tab pos="6464300" algn="r"/>
          </a:tabLst>
          <a:defRPr kumimoji="0" lang="en-US" sz="1000" b="1" i="0" u="none" strike="noStrike" cap="none" normalizeH="0" baseline="0" smtClean="0">
            <a:ln>
              <a:noFill/>
            </a:ln>
            <a:solidFill>
              <a:srgbClr val="000A52"/>
            </a:solidFill>
            <a:effectLst/>
            <a:latin typeface="Arial" charset="0"/>
          </a:defRPr>
        </a:defPPr>
      </a:lstStyle>
    </a:spDef>
    <a:lnDef>
      <a:spPr bwMode="auto">
        <a:xfrm>
          <a:off x="0" y="0"/>
          <a:ext cx="1" cy="1"/>
        </a:xfrm>
        <a:custGeom>
          <a:avLst/>
          <a:gdLst/>
          <a:ahLst/>
          <a:cxnLst/>
          <a:rect l="0" t="0" r="0" b="0"/>
          <a:pathLst/>
        </a:custGeom>
        <a:gradFill rotWithShape="1">
          <a:gsLst>
            <a:gs pos="0">
              <a:schemeClr val="accent2"/>
            </a:gs>
            <a:gs pos="50000">
              <a:schemeClr val="bg1"/>
            </a:gs>
            <a:gs pos="100000">
              <a:schemeClr val="accent2"/>
            </a:gs>
          </a:gsLst>
          <a:lin ang="5400000" scaled="1"/>
        </a:gradFill>
        <a:ln w="3175" cap="flat" cmpd="sng" algn="ctr">
          <a:solidFill>
            <a:srgbClr val="000A5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tab pos="6464300" algn="r"/>
          </a:tabLst>
          <a:defRPr kumimoji="0" lang="en-US" sz="1000" b="1" i="0" u="none" strike="noStrike" cap="none" normalizeH="0" baseline="0" smtClean="0">
            <a:ln>
              <a:noFill/>
            </a:ln>
            <a:solidFill>
              <a:srgbClr val="000A52"/>
            </a:solidFill>
            <a:effectLst/>
            <a:latin typeface="Arial" charset="0"/>
          </a:defRPr>
        </a:defPPr>
      </a:lstStyle>
    </a:lnDef>
  </a:objectDefaults>
  <a:extraClrSchemeLst>
    <a:extraClrScheme>
      <a:clrScheme name="1_Default Design 1">
        <a:dk1>
          <a:srgbClr val="000000"/>
        </a:dk1>
        <a:lt1>
          <a:srgbClr val="FFFFFF"/>
        </a:lt1>
        <a:dk2>
          <a:srgbClr val="003878"/>
        </a:dk2>
        <a:lt2>
          <a:srgbClr val="696B73"/>
        </a:lt2>
        <a:accent1>
          <a:srgbClr val="53B7E8"/>
        </a:accent1>
        <a:accent2>
          <a:srgbClr val="C7EAFB"/>
        </a:accent2>
        <a:accent3>
          <a:srgbClr val="FFFFFF"/>
        </a:accent3>
        <a:accent4>
          <a:srgbClr val="000000"/>
        </a:accent4>
        <a:accent5>
          <a:srgbClr val="B3D8F2"/>
        </a:accent5>
        <a:accent6>
          <a:srgbClr val="B4D4E3"/>
        </a:accent6>
        <a:hlink>
          <a:srgbClr val="6E9934"/>
        </a:hlink>
        <a:folHlink>
          <a:srgbClr val="F7901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CovidienGeneralPPT (2)</Template>
  <TotalTime>9649</TotalTime>
  <Words>691</Words>
  <Application>Microsoft Office PowerPoint</Application>
  <PresentationFormat>On-screen Show (4:3)</PresentationFormat>
  <Paragraphs>161</Paragraphs>
  <Slides>20</Slides>
  <Notes>20</Notes>
  <HiddenSlides>0</HiddenSlides>
  <MMClips>0</MMClips>
  <ScaleCrop>false</ScaleCrop>
  <HeadingPairs>
    <vt:vector size="8" baseType="variant">
      <vt:variant>
        <vt:lpstr>Fonts Used</vt:lpstr>
      </vt:variant>
      <vt:variant>
        <vt:i4>5</vt:i4>
      </vt:variant>
      <vt:variant>
        <vt:lpstr>Design Template</vt:lpstr>
      </vt:variant>
      <vt:variant>
        <vt:i4>21</vt:i4>
      </vt:variant>
      <vt:variant>
        <vt:lpstr>Embedded OLE Servers</vt:lpstr>
      </vt:variant>
      <vt:variant>
        <vt:i4>1</vt:i4>
      </vt:variant>
      <vt:variant>
        <vt:lpstr>Slide Titles</vt:lpstr>
      </vt:variant>
      <vt:variant>
        <vt:i4>20</vt:i4>
      </vt:variant>
    </vt:vector>
  </HeadingPairs>
  <TitlesOfParts>
    <vt:vector size="47" baseType="lpstr">
      <vt:lpstr>Arial</vt:lpstr>
      <vt:lpstr>Lucida Sans Unicode</vt:lpstr>
      <vt:lpstr>Wingdings 3</vt:lpstr>
      <vt:lpstr>Verdana</vt:lpstr>
      <vt:lpstr>Wingdings 2</vt:lpstr>
      <vt:lpstr>1_Default Design</vt:lpstr>
      <vt:lpstr>Concourse</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Concourse</vt:lpstr>
      <vt:lpstr>Concourse</vt:lpstr>
      <vt:lpstr>Concourse</vt:lpstr>
      <vt:lpstr>Concourse</vt:lpstr>
      <vt:lpstr>Concourse</vt:lpstr>
      <vt:lpstr>Concourse</vt:lpstr>
      <vt:lpstr>Concourse</vt:lpstr>
      <vt:lpstr>Concourse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Tyco Healthcare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Covidien: Positive Results for Life</dc:title>
  <dc:creator>Employee</dc:creator>
  <cp:lastModifiedBy>Jeffrey R. Wolfe</cp:lastModifiedBy>
  <cp:revision>234</cp:revision>
  <dcterms:created xsi:type="dcterms:W3CDTF">2007-07-19T14:38:52Z</dcterms:created>
  <dcterms:modified xsi:type="dcterms:W3CDTF">2009-11-30T19:52:18Z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stingTitle">
    <vt:lpwstr>Covidien PowerPoint Template</vt:lpwstr>
  </property>
  <property fmtid="{D5CDD505-2E9C-101B-9397-08002B2CF9AE}" pid="3" name="Category0">
    <vt:lpwstr>Guidelines and Templates</vt:lpwstr>
  </property>
  <property fmtid="{D5CDD505-2E9C-101B-9397-08002B2CF9AE}" pid="4" name="Ranking">
    <vt:lpwstr>1</vt:lpwstr>
  </property>
  <property fmtid="{D5CDD505-2E9C-101B-9397-08002B2CF9AE}" pid="5" name="Active">
    <vt:lpwstr>1</vt:lpwstr>
  </property>
  <property fmtid="{D5CDD505-2E9C-101B-9397-08002B2CF9AE}" pid="6" name="ImageLookup">
    <vt:lpwstr/>
  </property>
  <property fmtid="{D5CDD505-2E9C-101B-9397-08002B2CF9AE}" pid="7" name="ListingText">
    <vt:lpwstr/>
  </property>
</Properties>
</file>